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4" r:id="rId3"/>
    <p:sldId id="257" r:id="rId4"/>
    <p:sldId id="259" r:id="rId5"/>
    <p:sldId id="266" r:id="rId6"/>
    <p:sldId id="267" r:id="rId7"/>
    <p:sldId id="268" r:id="rId8"/>
    <p:sldId id="269" r:id="rId9"/>
    <p:sldId id="270" r:id="rId10"/>
    <p:sldId id="271" r:id="rId11"/>
    <p:sldId id="272" r:id="rId12"/>
    <p:sldId id="274" r:id="rId13"/>
    <p:sldId id="275" r:id="rId14"/>
    <p:sldId id="276" r:id="rId15"/>
    <p:sldId id="265" r:id="rId16"/>
  </p:sldIdLst>
  <p:sldSz cx="18288000" cy="10287000"/>
  <p:notesSz cx="6858000" cy="9144000"/>
  <p:embeddedFontLst>
    <p:embeddedFont>
      <p:font typeface="Agrandir Narrow Heavy" panose="020B0604020202020204" charset="0"/>
      <p:regular r:id="rId17"/>
    </p:embeddedFont>
    <p:embeddedFont>
      <p:font typeface="Aileron Heavy" panose="020B0604020202020204" charset="0"/>
      <p:regular r:id="rId18"/>
    </p:embeddedFont>
    <p:embeddedFont>
      <p:font typeface="Aileron Ultra-Bold" panose="020B0604020202020204" charset="0"/>
      <p:regular r:id="rId19"/>
    </p:embeddedFont>
    <p:embeddedFont>
      <p:font typeface="Akzidenz-Grotesk Heavy"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grpSp>
        <p:nvGrpSpPr>
          <p:cNvPr id="4" name="Group 4"/>
          <p:cNvGrpSpPr/>
          <p:nvPr/>
        </p:nvGrpSpPr>
        <p:grpSpPr>
          <a:xfrm>
            <a:off x="4599241" y="5818409"/>
            <a:ext cx="12106839" cy="3086100"/>
            <a:chOff x="0" y="0"/>
            <a:chExt cx="3188633" cy="812800"/>
          </a:xfrm>
        </p:grpSpPr>
        <p:sp>
          <p:nvSpPr>
            <p:cNvPr id="5" name="Freeform 5"/>
            <p:cNvSpPr/>
            <p:nvPr/>
          </p:nvSpPr>
          <p:spPr>
            <a:xfrm>
              <a:off x="0" y="0"/>
              <a:ext cx="3188633" cy="812800"/>
            </a:xfrm>
            <a:custGeom>
              <a:avLst/>
              <a:gdLst/>
              <a:ahLst/>
              <a:cxnLst/>
              <a:rect l="l" t="t" r="r" b="b"/>
              <a:pathLst>
                <a:path w="3188633" h="812800">
                  <a:moveTo>
                    <a:pt x="0" y="0"/>
                  </a:moveTo>
                  <a:lnTo>
                    <a:pt x="3188633" y="0"/>
                  </a:lnTo>
                  <a:lnTo>
                    <a:pt x="3188633" y="812800"/>
                  </a:lnTo>
                  <a:lnTo>
                    <a:pt x="0" y="812800"/>
                  </a:lnTo>
                  <a:close/>
                </a:path>
              </a:pathLst>
            </a:custGeom>
            <a:solidFill>
              <a:srgbClr val="D9DFCE"/>
            </a:solidFill>
          </p:spPr>
          <p:txBody>
            <a:bodyPr/>
            <a:lstStyle/>
            <a:p>
              <a:endParaRPr lang="en-US"/>
            </a:p>
          </p:txBody>
        </p:sp>
        <p:sp>
          <p:nvSpPr>
            <p:cNvPr id="6" name="TextBox 6"/>
            <p:cNvSpPr txBox="1"/>
            <p:nvPr/>
          </p:nvSpPr>
          <p:spPr>
            <a:xfrm>
              <a:off x="0" y="-57150"/>
              <a:ext cx="3188633" cy="86995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293146" y="1636398"/>
            <a:ext cx="10052987" cy="10040421"/>
          </a:xfrm>
          <a:custGeom>
            <a:avLst/>
            <a:gdLst/>
            <a:ahLst/>
            <a:cxnLst/>
            <a:rect l="l" t="t" r="r" b="b"/>
            <a:pathLst>
              <a:path w="10052987" h="10040421">
                <a:moveTo>
                  <a:pt x="0" y="0"/>
                </a:moveTo>
                <a:lnTo>
                  <a:pt x="10052987" y="0"/>
                </a:lnTo>
                <a:lnTo>
                  <a:pt x="10052987" y="10040421"/>
                </a:lnTo>
                <a:lnTo>
                  <a:pt x="0" y="10040421"/>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1455431" y="2398695"/>
            <a:ext cx="6505813" cy="65058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2303" t="-21183" r="-30416" b="-20629"/>
              </a:stretch>
            </a:blipFill>
            <a:ln cap="sq">
              <a:noFill/>
              <a:prstDash val="solid"/>
              <a:miter/>
            </a:ln>
          </p:spPr>
          <p:txBody>
            <a:bodyPr/>
            <a:lstStyle/>
            <a:p>
              <a:endParaRPr lang="en-US"/>
            </a:p>
          </p:txBody>
        </p:sp>
      </p:grpSp>
      <p:grpSp>
        <p:nvGrpSpPr>
          <p:cNvPr id="14" name="Group 14"/>
          <p:cNvGrpSpPr/>
          <p:nvPr/>
        </p:nvGrpSpPr>
        <p:grpSpPr>
          <a:xfrm>
            <a:off x="15663464" y="7662464"/>
            <a:ext cx="1595836" cy="15958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550"/>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flipH="1">
            <a:off x="16133165" y="8202625"/>
            <a:ext cx="789785" cy="515514"/>
          </a:xfrm>
          <a:custGeom>
            <a:avLst/>
            <a:gdLst/>
            <a:ahLst/>
            <a:cxnLst/>
            <a:rect l="l" t="t" r="r" b="b"/>
            <a:pathLst>
              <a:path w="789785" h="515514">
                <a:moveTo>
                  <a:pt x="789784" y="0"/>
                </a:moveTo>
                <a:lnTo>
                  <a:pt x="0" y="0"/>
                </a:lnTo>
                <a:lnTo>
                  <a:pt x="0" y="515514"/>
                </a:lnTo>
                <a:lnTo>
                  <a:pt x="789784" y="515514"/>
                </a:lnTo>
                <a:lnTo>
                  <a:pt x="78978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258300" y="1028700"/>
            <a:ext cx="1850797" cy="275937"/>
          </a:xfrm>
          <a:custGeom>
            <a:avLst/>
            <a:gdLst/>
            <a:ahLst/>
            <a:cxnLst/>
            <a:rect l="l" t="t" r="r" b="b"/>
            <a:pathLst>
              <a:path w="1850797" h="275937">
                <a:moveTo>
                  <a:pt x="0" y="0"/>
                </a:moveTo>
                <a:lnTo>
                  <a:pt x="1850797" y="0"/>
                </a:lnTo>
                <a:lnTo>
                  <a:pt x="1850797" y="275937"/>
                </a:lnTo>
                <a:lnTo>
                  <a:pt x="0" y="2759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9258300" y="2122470"/>
            <a:ext cx="7865158" cy="2431307"/>
          </a:xfrm>
          <a:prstGeom prst="rect">
            <a:avLst/>
          </a:prstGeom>
        </p:spPr>
        <p:txBody>
          <a:bodyPr lIns="0" tIns="0" rIns="0" bIns="0" rtlCol="0" anchor="t">
            <a:spAutoFit/>
          </a:bodyPr>
          <a:lstStyle/>
          <a:p>
            <a:pPr algn="l">
              <a:lnSpc>
                <a:spcPts val="9940"/>
              </a:lnSpc>
            </a:pPr>
            <a:r>
              <a:rPr lang="en-US" sz="6000" b="1" dirty="0">
                <a:solidFill>
                  <a:srgbClr val="577550"/>
                </a:solidFill>
                <a:latin typeface="Akzidenz-Grotesk Heavy"/>
                <a:ea typeface="Akzidenz-Grotesk Heavy"/>
                <a:cs typeface="Akzidenz-Grotesk Heavy"/>
                <a:sym typeface="Akzidenz-Grotesk Heavy"/>
              </a:rPr>
              <a:t>Deforestation Exploration Project</a:t>
            </a:r>
          </a:p>
        </p:txBody>
      </p:sp>
      <p:sp>
        <p:nvSpPr>
          <p:cNvPr id="21" name="TextBox 21"/>
          <p:cNvSpPr txBox="1"/>
          <p:nvPr/>
        </p:nvSpPr>
        <p:spPr>
          <a:xfrm>
            <a:off x="9258300" y="6083085"/>
            <a:ext cx="6307532" cy="3281668"/>
          </a:xfrm>
          <a:prstGeom prst="rect">
            <a:avLst/>
          </a:prstGeom>
        </p:spPr>
        <p:txBody>
          <a:bodyPr lIns="0" tIns="0" rIns="0" bIns="0" rtlCol="0" anchor="t">
            <a:spAutoFit/>
          </a:bodyPr>
          <a:lstStyle/>
          <a:p>
            <a:pPr marL="0" indent="0">
              <a:lnSpc>
                <a:spcPct val="90000"/>
              </a:lnSpc>
              <a:buNone/>
            </a:pPr>
            <a:r>
              <a:rPr lang="en-US" sz="2800" cap="none" dirty="0"/>
              <a:t>Group’s members:</a:t>
            </a:r>
          </a:p>
          <a:p>
            <a:pPr marL="342900" indent="-342900">
              <a:lnSpc>
                <a:spcPct val="90000"/>
              </a:lnSpc>
              <a:buFont typeface="Arial" panose="020B0604020202020204" pitchFamily="34" charset="0"/>
              <a:buChar char="•"/>
            </a:pPr>
            <a:r>
              <a:rPr lang="en-US" sz="2800" cap="none" dirty="0"/>
              <a:t>Ayoub </a:t>
            </a:r>
            <a:r>
              <a:rPr lang="en-US" sz="2800" cap="none" dirty="0" err="1"/>
              <a:t>Azez</a:t>
            </a:r>
            <a:endParaRPr lang="en-US" sz="2800" cap="none" dirty="0"/>
          </a:p>
          <a:p>
            <a:pPr marL="342900" indent="-342900">
              <a:lnSpc>
                <a:spcPct val="90000"/>
              </a:lnSpc>
              <a:buFont typeface="Arial" panose="020B0604020202020204" pitchFamily="34" charset="0"/>
              <a:buChar char="•"/>
            </a:pPr>
            <a:r>
              <a:rPr lang="en-US" sz="2800" cap="none" dirty="0"/>
              <a:t>Alaa </a:t>
            </a:r>
            <a:r>
              <a:rPr lang="en-US" sz="2800" cap="none" dirty="0" err="1"/>
              <a:t>Elgafary</a:t>
            </a:r>
            <a:r>
              <a:rPr lang="en-US" sz="2800" cap="none" dirty="0"/>
              <a:t> </a:t>
            </a:r>
          </a:p>
          <a:p>
            <a:pPr marL="342900" indent="-342900">
              <a:lnSpc>
                <a:spcPct val="90000"/>
              </a:lnSpc>
              <a:buFont typeface="Arial" panose="020B0604020202020204" pitchFamily="34" charset="0"/>
              <a:buChar char="•"/>
            </a:pPr>
            <a:r>
              <a:rPr lang="en-US" sz="2800" cap="none" dirty="0"/>
              <a:t>Esraa Gamal</a:t>
            </a:r>
          </a:p>
          <a:p>
            <a:pPr marL="342900" indent="-342900">
              <a:lnSpc>
                <a:spcPct val="90000"/>
              </a:lnSpc>
              <a:buFont typeface="Arial" panose="020B0604020202020204" pitchFamily="34" charset="0"/>
              <a:buChar char="•"/>
            </a:pPr>
            <a:r>
              <a:rPr lang="en-US" sz="2800" cap="none" dirty="0"/>
              <a:t>Menna </a:t>
            </a:r>
            <a:r>
              <a:rPr lang="en-US" sz="2800" cap="none" dirty="0" err="1"/>
              <a:t>Elshamy</a:t>
            </a:r>
            <a:endParaRPr lang="en-US" sz="2800" cap="none" dirty="0"/>
          </a:p>
          <a:p>
            <a:pPr marL="342900" indent="-342900">
              <a:lnSpc>
                <a:spcPct val="90000"/>
              </a:lnSpc>
              <a:buFont typeface="Arial" panose="020B0604020202020204" pitchFamily="34" charset="0"/>
              <a:buChar char="•"/>
            </a:pPr>
            <a:r>
              <a:rPr lang="en-US" sz="2800" dirty="0"/>
              <a:t>Mohamed </a:t>
            </a:r>
            <a:r>
              <a:rPr lang="en-US" sz="2800" dirty="0" err="1"/>
              <a:t>Tawab</a:t>
            </a:r>
            <a:endParaRPr lang="en-US" sz="2800" cap="none" dirty="0"/>
          </a:p>
          <a:p>
            <a:pPr marL="342900" indent="-342900">
              <a:lnSpc>
                <a:spcPct val="90000"/>
              </a:lnSpc>
              <a:buFont typeface="Arial" panose="020B0604020202020204" pitchFamily="34" charset="0"/>
              <a:buChar char="•"/>
            </a:pPr>
            <a:r>
              <a:rPr lang="en-US" sz="2800" cap="none" dirty="0"/>
              <a:t>Saida </a:t>
            </a:r>
            <a:r>
              <a:rPr lang="en-US" sz="2800" cap="none" dirty="0" err="1"/>
              <a:t>Badawy</a:t>
            </a:r>
            <a:endParaRPr lang="en-US" sz="2800" cap="none" dirty="0"/>
          </a:p>
          <a:p>
            <a:pPr algn="l">
              <a:lnSpc>
                <a:spcPts val="4680"/>
              </a:lnSpc>
            </a:pPr>
            <a:endParaRPr lang="en-US" sz="3900" b="1" dirty="0">
              <a:solidFill>
                <a:srgbClr val="322A2A"/>
              </a:solidFill>
              <a:latin typeface="Aileron Heavy"/>
              <a:ea typeface="Aileron Heavy"/>
              <a:cs typeface="Aileron Heavy"/>
              <a:sym typeface="Aileron Heavy"/>
            </a:endParaRPr>
          </a:p>
        </p:txBody>
      </p:sp>
      <p:sp>
        <p:nvSpPr>
          <p:cNvPr id="23" name="AutoShape 23"/>
          <p:cNvSpPr/>
          <p:nvPr/>
        </p:nvSpPr>
        <p:spPr>
          <a:xfrm>
            <a:off x="11487176" y="1166668"/>
            <a:ext cx="5218904" cy="0"/>
          </a:xfrm>
          <a:prstGeom prst="line">
            <a:avLst/>
          </a:prstGeom>
          <a:ln w="38100" cap="flat">
            <a:solidFill>
              <a:srgbClr val="577550"/>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5C4B2-7DAE-70A5-777D-D98BD4A7514D}"/>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FC04A51-C1A6-B243-B43E-80596C86320E}"/>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1462EF55-4D76-7A5E-D2E8-E7CF7C0D3A60}"/>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38EF5DC9-26EF-B95A-705F-B4BA50F2EE55}"/>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43" name="TextBox 43">
            <a:extLst>
              <a:ext uri="{FF2B5EF4-FFF2-40B4-BE49-F238E27FC236}">
                <a16:creationId xmlns:a16="http://schemas.microsoft.com/office/drawing/2014/main" id="{BE54FA51-F3B1-6FE4-E047-4F2F1CAE94D2}"/>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8244B5C9-9DCB-F631-BB2D-88ED9960C00F}"/>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slide2" descr="Story 12">
            <a:extLst>
              <a:ext uri="{FF2B5EF4-FFF2-40B4-BE49-F238E27FC236}">
                <a16:creationId xmlns:a16="http://schemas.microsoft.com/office/drawing/2014/main" id="{82E67E52-2075-488E-9B79-E16A55DCD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0"/>
            <a:ext cx="12573000" cy="9258300"/>
          </a:xfrm>
          <a:prstGeom prst="rect">
            <a:avLst/>
          </a:prstGeom>
        </p:spPr>
      </p:pic>
    </p:spTree>
    <p:extLst>
      <p:ext uri="{BB962C8B-B14F-4D97-AF65-F5344CB8AC3E}">
        <p14:creationId xmlns:p14="http://schemas.microsoft.com/office/powerpoint/2010/main" val="91425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7D809-5542-5BD8-3ACC-5DC39A9CF7BD}"/>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3D05105-06B6-1C74-93AE-9FF627DFE942}"/>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02E520DB-C76F-82AF-FBE8-B33B641F2A2B}"/>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71C84DCF-6FE4-E411-3D6D-A19C8DD409A1}"/>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43" name="TextBox 43">
            <a:extLst>
              <a:ext uri="{FF2B5EF4-FFF2-40B4-BE49-F238E27FC236}">
                <a16:creationId xmlns:a16="http://schemas.microsoft.com/office/drawing/2014/main" id="{7FE54885-B0D0-1819-37A1-A8985DFA7058}"/>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04D2DDDA-1AD4-0CEB-0F2A-DC38BDDF1D67}"/>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slide3" descr="Story 13">
            <a:extLst>
              <a:ext uri="{FF2B5EF4-FFF2-40B4-BE49-F238E27FC236}">
                <a16:creationId xmlns:a16="http://schemas.microsoft.com/office/drawing/2014/main" id="{9936434B-5674-49D5-B99B-EEE8A0609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5" y="0"/>
            <a:ext cx="13020796" cy="9258300"/>
          </a:xfrm>
          <a:prstGeom prst="rect">
            <a:avLst/>
          </a:prstGeom>
        </p:spPr>
      </p:pic>
    </p:spTree>
    <p:extLst>
      <p:ext uri="{BB962C8B-B14F-4D97-AF65-F5344CB8AC3E}">
        <p14:creationId xmlns:p14="http://schemas.microsoft.com/office/powerpoint/2010/main" val="90773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8117-A283-0669-57BD-71556E38F914}"/>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4088EED2-DB55-C85D-8F22-5ADE7025F2AB}"/>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87C409C2-AC9D-1D61-6743-95F5FAC2F93F}"/>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E700BF9C-E3A7-6DFF-81A4-9D30D90985E2}"/>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43" name="TextBox 43">
            <a:extLst>
              <a:ext uri="{FF2B5EF4-FFF2-40B4-BE49-F238E27FC236}">
                <a16:creationId xmlns:a16="http://schemas.microsoft.com/office/drawing/2014/main" id="{0E67EB9A-6736-CC77-1AAC-C9095E36272D}"/>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40C530DD-3B58-95A4-D2ED-F6EE2BDB3050}"/>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slide4" descr="Story 14">
            <a:extLst>
              <a:ext uri="{FF2B5EF4-FFF2-40B4-BE49-F238E27FC236}">
                <a16:creationId xmlns:a16="http://schemas.microsoft.com/office/drawing/2014/main" id="{662540B0-FB2D-478E-945E-C60371BCA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0"/>
            <a:ext cx="10515600" cy="9258300"/>
          </a:xfrm>
          <a:prstGeom prst="rect">
            <a:avLst/>
          </a:prstGeom>
        </p:spPr>
      </p:pic>
    </p:spTree>
    <p:extLst>
      <p:ext uri="{BB962C8B-B14F-4D97-AF65-F5344CB8AC3E}">
        <p14:creationId xmlns:p14="http://schemas.microsoft.com/office/powerpoint/2010/main" val="25202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75CB-8138-972A-30A7-27331EEB7EC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A28C8A-5995-594F-559B-1AD9006B8A24}"/>
              </a:ext>
            </a:extLst>
          </p:cNvPr>
          <p:cNvSpPr txBox="1"/>
          <p:nvPr/>
        </p:nvSpPr>
        <p:spPr>
          <a:xfrm>
            <a:off x="7772400" y="4117946"/>
            <a:ext cx="10040813" cy="2959143"/>
          </a:xfrm>
          <a:prstGeom prst="rect">
            <a:avLst/>
          </a:prstGeom>
        </p:spPr>
        <p:txBody>
          <a:bodyPr wrap="square" lIns="0" tIns="0" rIns="0" bIns="0" rtlCol="0" anchor="t">
            <a:spAutoFit/>
          </a:bodyPr>
          <a:lstStyle/>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Significant deforestation observed in developing regions.</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High-income countries show stable or increasing forest cover.</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Correlation between economic development and deforestation rates.</a:t>
            </a:r>
          </a:p>
        </p:txBody>
      </p:sp>
      <p:sp>
        <p:nvSpPr>
          <p:cNvPr id="3" name="TextBox 3">
            <a:extLst>
              <a:ext uri="{FF2B5EF4-FFF2-40B4-BE49-F238E27FC236}">
                <a16:creationId xmlns:a16="http://schemas.microsoft.com/office/drawing/2014/main" id="{F9D74EC6-79E0-428F-9C98-5F6DF86EE167}"/>
              </a:ext>
            </a:extLst>
          </p:cNvPr>
          <p:cNvSpPr txBox="1"/>
          <p:nvPr/>
        </p:nvSpPr>
        <p:spPr>
          <a:xfrm>
            <a:off x="7235716" y="2779887"/>
            <a:ext cx="6404084" cy="1004442"/>
          </a:xfrm>
          <a:prstGeom prst="rect">
            <a:avLst/>
          </a:prstGeom>
        </p:spPr>
        <p:txBody>
          <a:bodyPr wrap="square" lIns="0" tIns="0" rIns="0" bIns="0" rtlCol="0" anchor="t">
            <a:spAutoFit/>
          </a:bodyPr>
          <a:lstStyle/>
          <a:p>
            <a:pPr marL="0" lvl="0" indent="0" algn="l">
              <a:lnSpc>
                <a:spcPts val="8699"/>
              </a:lnSpc>
              <a:spcBef>
                <a:spcPct val="0"/>
              </a:spcBef>
            </a:pPr>
            <a:r>
              <a:rPr lang="en-US" sz="4800" dirty="0">
                <a:solidFill>
                  <a:srgbClr val="134E1A"/>
                </a:solidFill>
                <a:latin typeface="Akzidenz-Grotesk Heavy"/>
                <a:ea typeface="Akzidenz-Grotesk Heavy"/>
                <a:cs typeface="Akzidenz-Grotesk Heavy"/>
                <a:sym typeface="Akzidenz-Grotesk Heavy"/>
              </a:rPr>
              <a:t>Results and Findings</a:t>
            </a:r>
            <a:endParaRPr lang="en-US" sz="4800" u="none" strike="noStrike" dirty="0">
              <a:solidFill>
                <a:srgbClr val="134E1A"/>
              </a:solidFill>
              <a:latin typeface="Akzidenz-Grotesk Heavy"/>
              <a:ea typeface="Akzidenz-Grotesk Heavy"/>
              <a:cs typeface="Akzidenz-Grotesk Heavy"/>
              <a:sym typeface="Akzidenz-Grotesk Heavy"/>
            </a:endParaRPr>
          </a:p>
        </p:txBody>
      </p:sp>
      <p:grpSp>
        <p:nvGrpSpPr>
          <p:cNvPr id="4" name="Group 4">
            <a:extLst>
              <a:ext uri="{FF2B5EF4-FFF2-40B4-BE49-F238E27FC236}">
                <a16:creationId xmlns:a16="http://schemas.microsoft.com/office/drawing/2014/main" id="{8046E0CE-3A48-C829-4E9F-53C7D537369E}"/>
              </a:ext>
            </a:extLst>
          </p:cNvPr>
          <p:cNvGrpSpPr/>
          <p:nvPr/>
        </p:nvGrpSpPr>
        <p:grpSpPr>
          <a:xfrm>
            <a:off x="1117148" y="3486251"/>
            <a:ext cx="5483984" cy="6800749"/>
            <a:chOff x="0" y="0"/>
            <a:chExt cx="1444341" cy="1791144"/>
          </a:xfrm>
        </p:grpSpPr>
        <p:sp>
          <p:nvSpPr>
            <p:cNvPr id="5" name="Freeform 5">
              <a:extLst>
                <a:ext uri="{FF2B5EF4-FFF2-40B4-BE49-F238E27FC236}">
                  <a16:creationId xmlns:a16="http://schemas.microsoft.com/office/drawing/2014/main" id="{95F0D989-652E-AE79-3B10-DAF4FC53EEA2}"/>
                </a:ext>
              </a:extLst>
            </p:cNvPr>
            <p:cNvSpPr/>
            <p:nvPr/>
          </p:nvSpPr>
          <p:spPr>
            <a:xfrm>
              <a:off x="0" y="0"/>
              <a:ext cx="1444341" cy="1791144"/>
            </a:xfrm>
            <a:custGeom>
              <a:avLst/>
              <a:gdLst/>
              <a:ahLst/>
              <a:cxnLst/>
              <a:rect l="l" t="t" r="r" b="b"/>
              <a:pathLst>
                <a:path w="1444341" h="1791144">
                  <a:moveTo>
                    <a:pt x="0" y="0"/>
                  </a:moveTo>
                  <a:lnTo>
                    <a:pt x="1444341" y="0"/>
                  </a:lnTo>
                  <a:lnTo>
                    <a:pt x="1444341" y="1791144"/>
                  </a:lnTo>
                  <a:lnTo>
                    <a:pt x="0" y="1791144"/>
                  </a:lnTo>
                  <a:close/>
                </a:path>
              </a:pathLst>
            </a:custGeom>
            <a:solidFill>
              <a:srgbClr val="D9DFCE"/>
            </a:solidFill>
          </p:spPr>
          <p:txBody>
            <a:bodyPr/>
            <a:lstStyle/>
            <a:p>
              <a:endParaRPr lang="en-US"/>
            </a:p>
          </p:txBody>
        </p:sp>
        <p:sp>
          <p:nvSpPr>
            <p:cNvPr id="6" name="TextBox 6">
              <a:extLst>
                <a:ext uri="{FF2B5EF4-FFF2-40B4-BE49-F238E27FC236}">
                  <a16:creationId xmlns:a16="http://schemas.microsoft.com/office/drawing/2014/main" id="{D54C09E2-8A95-9B6E-E132-938CE1B233F7}"/>
                </a:ext>
              </a:extLst>
            </p:cNvPr>
            <p:cNvSpPr txBox="1"/>
            <p:nvPr/>
          </p:nvSpPr>
          <p:spPr>
            <a:xfrm>
              <a:off x="0" y="-57150"/>
              <a:ext cx="1444341" cy="1848294"/>
            </a:xfrm>
            <a:prstGeom prst="rect">
              <a:avLst/>
            </a:prstGeom>
          </p:spPr>
          <p:txBody>
            <a:bodyPr lIns="50800" tIns="50800" rIns="50800" bIns="50800" rtlCol="0" anchor="ctr"/>
            <a:lstStyle/>
            <a:p>
              <a:pPr algn="ctr">
                <a:lnSpc>
                  <a:spcPts val="3500"/>
                </a:lnSpc>
              </a:pPr>
              <a:endParaRPr/>
            </a:p>
          </p:txBody>
        </p:sp>
      </p:grpSp>
      <p:sp>
        <p:nvSpPr>
          <p:cNvPr id="10" name="Freeform 10">
            <a:extLst>
              <a:ext uri="{FF2B5EF4-FFF2-40B4-BE49-F238E27FC236}">
                <a16:creationId xmlns:a16="http://schemas.microsoft.com/office/drawing/2014/main" id="{D857D5B4-7269-51BC-035E-6867EA60D481}"/>
              </a:ext>
            </a:extLst>
          </p:cNvPr>
          <p:cNvSpPr/>
          <p:nvPr/>
        </p:nvSpPr>
        <p:spPr>
          <a:xfrm>
            <a:off x="7640254" y="2310717"/>
            <a:ext cx="2175726" cy="324381"/>
          </a:xfrm>
          <a:custGeom>
            <a:avLst/>
            <a:gdLst/>
            <a:ahLst/>
            <a:cxnLst/>
            <a:rect l="l" t="t" r="r" b="b"/>
            <a:pathLst>
              <a:path w="2175726" h="324381">
                <a:moveTo>
                  <a:pt x="0" y="0"/>
                </a:moveTo>
                <a:lnTo>
                  <a:pt x="2175725" y="0"/>
                </a:lnTo>
                <a:lnTo>
                  <a:pt x="2175725" y="324381"/>
                </a:lnTo>
                <a:lnTo>
                  <a:pt x="0" y="324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7EFF3EE5-4550-2522-2DC6-BD5E38219C69}"/>
              </a:ext>
            </a:extLst>
          </p:cNvPr>
          <p:cNvGrpSpPr/>
          <p:nvPr/>
        </p:nvGrpSpPr>
        <p:grpSpPr>
          <a:xfrm>
            <a:off x="13948384" y="-2795743"/>
            <a:ext cx="6768900" cy="6768900"/>
            <a:chOff x="0" y="0"/>
            <a:chExt cx="812800" cy="812800"/>
          </a:xfrm>
        </p:grpSpPr>
        <p:sp>
          <p:nvSpPr>
            <p:cNvPr id="12" name="Freeform 12">
              <a:extLst>
                <a:ext uri="{FF2B5EF4-FFF2-40B4-BE49-F238E27FC236}">
                  <a16:creationId xmlns:a16="http://schemas.microsoft.com/office/drawing/2014/main" id="{736EC8E1-1B50-E59E-71C1-BF44B0FF57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9B23096C-7F59-7CB6-A9D2-CF403D27A8B0}"/>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500"/>
                </a:lnSpc>
                <a:spcBef>
                  <a:spcPct val="0"/>
                </a:spcBef>
              </a:pPr>
              <a:endParaRPr/>
            </a:p>
          </p:txBody>
        </p:sp>
      </p:grpSp>
    </p:spTree>
    <p:extLst>
      <p:ext uri="{BB962C8B-B14F-4D97-AF65-F5344CB8AC3E}">
        <p14:creationId xmlns:p14="http://schemas.microsoft.com/office/powerpoint/2010/main" val="337910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D9494-CE50-46F5-2EDA-FEDD998EA15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E51300F-B94A-07BA-EC02-E27F35F86F66}"/>
              </a:ext>
            </a:extLst>
          </p:cNvPr>
          <p:cNvSpPr txBox="1"/>
          <p:nvPr/>
        </p:nvSpPr>
        <p:spPr>
          <a:xfrm>
            <a:off x="7772400" y="4117946"/>
            <a:ext cx="10040813" cy="2959143"/>
          </a:xfrm>
          <a:prstGeom prst="rect">
            <a:avLst/>
          </a:prstGeom>
        </p:spPr>
        <p:txBody>
          <a:bodyPr wrap="square" lIns="0" tIns="0" rIns="0" bIns="0" rtlCol="0" anchor="t">
            <a:spAutoFit/>
          </a:bodyPr>
          <a:lstStyle/>
          <a:p>
            <a:pPr algn="just">
              <a:lnSpc>
                <a:spcPct val="200000"/>
              </a:lnSpc>
            </a:pPr>
            <a:r>
              <a:rPr lang="en-US" sz="2500" b="1" dirty="0">
                <a:solidFill>
                  <a:srgbClr val="322A2A"/>
                </a:solidFill>
                <a:latin typeface="Aileron Ultra-Bold"/>
                <a:ea typeface="Aileron Ultra-Bold"/>
                <a:cs typeface="Aileron Ultra-Bold"/>
                <a:sym typeface="Aileron Ultra-Bold"/>
              </a:rPr>
              <a:t>The analysis reveals that economic and regional factors play a crucial role in deforestation trends. Effective policies targeting sustainable land use are essential for reversing deforestation impacts.</a:t>
            </a:r>
          </a:p>
        </p:txBody>
      </p:sp>
      <p:sp>
        <p:nvSpPr>
          <p:cNvPr id="3" name="TextBox 3">
            <a:extLst>
              <a:ext uri="{FF2B5EF4-FFF2-40B4-BE49-F238E27FC236}">
                <a16:creationId xmlns:a16="http://schemas.microsoft.com/office/drawing/2014/main" id="{6143210B-C311-924D-0A30-03C3A7E1373E}"/>
              </a:ext>
            </a:extLst>
          </p:cNvPr>
          <p:cNvSpPr txBox="1"/>
          <p:nvPr/>
        </p:nvSpPr>
        <p:spPr>
          <a:xfrm>
            <a:off x="7235716" y="2779887"/>
            <a:ext cx="6161062" cy="1025345"/>
          </a:xfrm>
          <a:prstGeom prst="rect">
            <a:avLst/>
          </a:prstGeom>
        </p:spPr>
        <p:txBody>
          <a:bodyPr lIns="0" tIns="0" rIns="0" bIns="0" rtlCol="0" anchor="t">
            <a:spAutoFit/>
          </a:bodyPr>
          <a:lstStyle/>
          <a:p>
            <a:pPr marL="0" lvl="0" indent="0" algn="l">
              <a:lnSpc>
                <a:spcPts val="8699"/>
              </a:lnSpc>
              <a:spcBef>
                <a:spcPct val="0"/>
              </a:spcBef>
            </a:pPr>
            <a:r>
              <a:rPr lang="en-US" sz="5400" dirty="0">
                <a:solidFill>
                  <a:srgbClr val="134E1A"/>
                </a:solidFill>
                <a:latin typeface="Akzidenz-Grotesk Heavy"/>
                <a:ea typeface="Akzidenz-Grotesk Heavy"/>
                <a:cs typeface="Akzidenz-Grotesk Heavy"/>
                <a:sym typeface="Akzidenz-Grotesk Heavy"/>
              </a:rPr>
              <a:t>Conclusion</a:t>
            </a:r>
            <a:endParaRPr lang="en-US" sz="5400" u="none" strike="noStrike" dirty="0">
              <a:solidFill>
                <a:srgbClr val="134E1A"/>
              </a:solidFill>
              <a:latin typeface="Akzidenz-Grotesk Heavy"/>
              <a:ea typeface="Akzidenz-Grotesk Heavy"/>
              <a:cs typeface="Akzidenz-Grotesk Heavy"/>
              <a:sym typeface="Akzidenz-Grotesk Heavy"/>
            </a:endParaRPr>
          </a:p>
        </p:txBody>
      </p:sp>
      <p:grpSp>
        <p:nvGrpSpPr>
          <p:cNvPr id="4" name="Group 4">
            <a:extLst>
              <a:ext uri="{FF2B5EF4-FFF2-40B4-BE49-F238E27FC236}">
                <a16:creationId xmlns:a16="http://schemas.microsoft.com/office/drawing/2014/main" id="{BA25A90F-CBA0-1E8F-CFA7-21A39B5E48DF}"/>
              </a:ext>
            </a:extLst>
          </p:cNvPr>
          <p:cNvGrpSpPr/>
          <p:nvPr/>
        </p:nvGrpSpPr>
        <p:grpSpPr>
          <a:xfrm>
            <a:off x="1117148" y="3486251"/>
            <a:ext cx="5483984" cy="6800749"/>
            <a:chOff x="0" y="0"/>
            <a:chExt cx="1444341" cy="1791144"/>
          </a:xfrm>
        </p:grpSpPr>
        <p:sp>
          <p:nvSpPr>
            <p:cNvPr id="5" name="Freeform 5">
              <a:extLst>
                <a:ext uri="{FF2B5EF4-FFF2-40B4-BE49-F238E27FC236}">
                  <a16:creationId xmlns:a16="http://schemas.microsoft.com/office/drawing/2014/main" id="{175C765A-1251-B134-167A-47D77ACC7594}"/>
                </a:ext>
              </a:extLst>
            </p:cNvPr>
            <p:cNvSpPr/>
            <p:nvPr/>
          </p:nvSpPr>
          <p:spPr>
            <a:xfrm>
              <a:off x="0" y="0"/>
              <a:ext cx="1444341" cy="1791144"/>
            </a:xfrm>
            <a:custGeom>
              <a:avLst/>
              <a:gdLst/>
              <a:ahLst/>
              <a:cxnLst/>
              <a:rect l="l" t="t" r="r" b="b"/>
              <a:pathLst>
                <a:path w="1444341" h="1791144">
                  <a:moveTo>
                    <a:pt x="0" y="0"/>
                  </a:moveTo>
                  <a:lnTo>
                    <a:pt x="1444341" y="0"/>
                  </a:lnTo>
                  <a:lnTo>
                    <a:pt x="1444341" y="1791144"/>
                  </a:lnTo>
                  <a:lnTo>
                    <a:pt x="0" y="1791144"/>
                  </a:lnTo>
                  <a:close/>
                </a:path>
              </a:pathLst>
            </a:custGeom>
            <a:solidFill>
              <a:srgbClr val="D9DFCE"/>
            </a:solidFill>
          </p:spPr>
          <p:txBody>
            <a:bodyPr/>
            <a:lstStyle/>
            <a:p>
              <a:endParaRPr lang="en-US"/>
            </a:p>
          </p:txBody>
        </p:sp>
        <p:sp>
          <p:nvSpPr>
            <p:cNvPr id="6" name="TextBox 6">
              <a:extLst>
                <a:ext uri="{FF2B5EF4-FFF2-40B4-BE49-F238E27FC236}">
                  <a16:creationId xmlns:a16="http://schemas.microsoft.com/office/drawing/2014/main" id="{84F31340-459A-0E27-FE22-59BF5AE08845}"/>
                </a:ext>
              </a:extLst>
            </p:cNvPr>
            <p:cNvSpPr txBox="1"/>
            <p:nvPr/>
          </p:nvSpPr>
          <p:spPr>
            <a:xfrm>
              <a:off x="0" y="-57150"/>
              <a:ext cx="1444341" cy="1848294"/>
            </a:xfrm>
            <a:prstGeom prst="rect">
              <a:avLst/>
            </a:prstGeom>
          </p:spPr>
          <p:txBody>
            <a:bodyPr lIns="50800" tIns="50800" rIns="50800" bIns="50800" rtlCol="0" anchor="ctr"/>
            <a:lstStyle/>
            <a:p>
              <a:pPr algn="ctr">
                <a:lnSpc>
                  <a:spcPts val="3500"/>
                </a:lnSpc>
              </a:pPr>
              <a:endParaRPr/>
            </a:p>
          </p:txBody>
        </p:sp>
      </p:grpSp>
      <p:sp>
        <p:nvSpPr>
          <p:cNvPr id="10" name="Freeform 10">
            <a:extLst>
              <a:ext uri="{FF2B5EF4-FFF2-40B4-BE49-F238E27FC236}">
                <a16:creationId xmlns:a16="http://schemas.microsoft.com/office/drawing/2014/main" id="{7BD2A5BD-E3BF-E681-E19E-AE5AF8B91448}"/>
              </a:ext>
            </a:extLst>
          </p:cNvPr>
          <p:cNvSpPr/>
          <p:nvPr/>
        </p:nvSpPr>
        <p:spPr>
          <a:xfrm>
            <a:off x="7640254" y="2310717"/>
            <a:ext cx="2175726" cy="324381"/>
          </a:xfrm>
          <a:custGeom>
            <a:avLst/>
            <a:gdLst/>
            <a:ahLst/>
            <a:cxnLst/>
            <a:rect l="l" t="t" r="r" b="b"/>
            <a:pathLst>
              <a:path w="2175726" h="324381">
                <a:moveTo>
                  <a:pt x="0" y="0"/>
                </a:moveTo>
                <a:lnTo>
                  <a:pt x="2175725" y="0"/>
                </a:lnTo>
                <a:lnTo>
                  <a:pt x="2175725" y="324381"/>
                </a:lnTo>
                <a:lnTo>
                  <a:pt x="0" y="324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258F65A6-A705-CA5A-E403-ED9C10772D5B}"/>
              </a:ext>
            </a:extLst>
          </p:cNvPr>
          <p:cNvGrpSpPr/>
          <p:nvPr/>
        </p:nvGrpSpPr>
        <p:grpSpPr>
          <a:xfrm>
            <a:off x="13948384" y="-2795743"/>
            <a:ext cx="6768900" cy="6768900"/>
            <a:chOff x="0" y="0"/>
            <a:chExt cx="812800" cy="812800"/>
          </a:xfrm>
        </p:grpSpPr>
        <p:sp>
          <p:nvSpPr>
            <p:cNvPr id="12" name="Freeform 12">
              <a:extLst>
                <a:ext uri="{FF2B5EF4-FFF2-40B4-BE49-F238E27FC236}">
                  <a16:creationId xmlns:a16="http://schemas.microsoft.com/office/drawing/2014/main" id="{A51E9FED-A6A5-92D7-3E7D-7D172E1216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8C24CA22-6BCF-5131-088D-690F6C981806}"/>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500"/>
                </a:lnSpc>
                <a:spcBef>
                  <a:spcPct val="0"/>
                </a:spcBef>
              </a:pPr>
              <a:endParaRPr/>
            </a:p>
          </p:txBody>
        </p:sp>
      </p:grpSp>
    </p:spTree>
    <p:extLst>
      <p:ext uri="{BB962C8B-B14F-4D97-AF65-F5344CB8AC3E}">
        <p14:creationId xmlns:p14="http://schemas.microsoft.com/office/powerpoint/2010/main" val="368221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grpSp>
        <p:nvGrpSpPr>
          <p:cNvPr id="2" name="Group 2"/>
          <p:cNvGrpSpPr/>
          <p:nvPr/>
        </p:nvGrpSpPr>
        <p:grpSpPr>
          <a:xfrm>
            <a:off x="0" y="6884463"/>
            <a:ext cx="18288000" cy="3402537"/>
            <a:chOff x="0" y="0"/>
            <a:chExt cx="4816593" cy="896141"/>
          </a:xfrm>
        </p:grpSpPr>
        <p:sp>
          <p:nvSpPr>
            <p:cNvPr id="3" name="Freeform 3"/>
            <p:cNvSpPr/>
            <p:nvPr/>
          </p:nvSpPr>
          <p:spPr>
            <a:xfrm>
              <a:off x="0" y="0"/>
              <a:ext cx="4816592" cy="896141"/>
            </a:xfrm>
            <a:custGeom>
              <a:avLst/>
              <a:gdLst/>
              <a:ahLst/>
              <a:cxnLst/>
              <a:rect l="l" t="t" r="r" b="b"/>
              <a:pathLst>
                <a:path w="4816592" h="896141">
                  <a:moveTo>
                    <a:pt x="0" y="0"/>
                  </a:moveTo>
                  <a:lnTo>
                    <a:pt x="4816592" y="0"/>
                  </a:lnTo>
                  <a:lnTo>
                    <a:pt x="4816592" y="896141"/>
                  </a:lnTo>
                  <a:lnTo>
                    <a:pt x="0" y="896141"/>
                  </a:lnTo>
                  <a:close/>
                </a:path>
              </a:pathLst>
            </a:custGeom>
            <a:solidFill>
              <a:srgbClr val="577550"/>
            </a:solidFill>
          </p:spPr>
          <p:txBody>
            <a:bodyPr/>
            <a:lstStyle/>
            <a:p>
              <a:endParaRPr lang="en-US"/>
            </a:p>
          </p:txBody>
        </p:sp>
        <p:sp>
          <p:nvSpPr>
            <p:cNvPr id="4" name="TextBox 4"/>
            <p:cNvSpPr txBox="1"/>
            <p:nvPr/>
          </p:nvSpPr>
          <p:spPr>
            <a:xfrm>
              <a:off x="0" y="-57150"/>
              <a:ext cx="4816593" cy="953291"/>
            </a:xfrm>
            <a:prstGeom prst="rect">
              <a:avLst/>
            </a:prstGeom>
          </p:spPr>
          <p:txBody>
            <a:bodyPr lIns="50800" tIns="50800" rIns="50800" bIns="50800" rtlCol="0" anchor="ctr"/>
            <a:lstStyle/>
            <a:p>
              <a:pPr algn="ctr">
                <a:lnSpc>
                  <a:spcPts val="3500"/>
                </a:lnSpc>
              </a:pPr>
              <a:endParaRPr/>
            </a:p>
          </p:txBody>
        </p:sp>
      </p:grpSp>
      <p:sp>
        <p:nvSpPr>
          <p:cNvPr id="5" name="Freeform 5"/>
          <p:cNvSpPr/>
          <p:nvPr/>
        </p:nvSpPr>
        <p:spPr>
          <a:xfrm rot="-5400000">
            <a:off x="6973362" y="3650247"/>
            <a:ext cx="4341276" cy="8914961"/>
          </a:xfrm>
          <a:custGeom>
            <a:avLst/>
            <a:gdLst/>
            <a:ahLst/>
            <a:cxnLst/>
            <a:rect l="l" t="t" r="r" b="b"/>
            <a:pathLst>
              <a:path w="4341276" h="8914961">
                <a:moveTo>
                  <a:pt x="0" y="0"/>
                </a:moveTo>
                <a:lnTo>
                  <a:pt x="4341276" y="0"/>
                </a:lnTo>
                <a:lnTo>
                  <a:pt x="4341276" y="8914962"/>
                </a:lnTo>
                <a:lnTo>
                  <a:pt x="0" y="8914962"/>
                </a:lnTo>
                <a:lnTo>
                  <a:pt x="0" y="0"/>
                </a:lnTo>
                <a:close/>
              </a:path>
            </a:pathLst>
          </a:custGeom>
          <a:blipFill>
            <a:blip r:embed="rId2">
              <a:alphaModFix amt="50000"/>
            </a:blip>
            <a:stretch>
              <a:fillRect l="-1702"/>
            </a:stretch>
          </a:blipFill>
        </p:spPr>
        <p:txBody>
          <a:bodyPr/>
          <a:lstStyle/>
          <a:p>
            <a:endParaRPr lang="en-US"/>
          </a:p>
        </p:txBody>
      </p:sp>
      <p:grpSp>
        <p:nvGrpSpPr>
          <p:cNvPr id="6" name="Group 6"/>
          <p:cNvGrpSpPr/>
          <p:nvPr/>
        </p:nvGrpSpPr>
        <p:grpSpPr>
          <a:xfrm>
            <a:off x="5159337" y="5504123"/>
            <a:ext cx="7969325" cy="3600582"/>
            <a:chOff x="0" y="0"/>
            <a:chExt cx="1234657" cy="557824"/>
          </a:xfrm>
        </p:grpSpPr>
        <p:sp>
          <p:nvSpPr>
            <p:cNvPr id="7" name="Freeform 7"/>
            <p:cNvSpPr/>
            <p:nvPr/>
          </p:nvSpPr>
          <p:spPr>
            <a:xfrm>
              <a:off x="0" y="0"/>
              <a:ext cx="1234657" cy="557824"/>
            </a:xfrm>
            <a:custGeom>
              <a:avLst/>
              <a:gdLst/>
              <a:ahLst/>
              <a:cxnLst/>
              <a:rect l="l" t="t" r="r" b="b"/>
              <a:pathLst>
                <a:path w="1234657" h="557824">
                  <a:moveTo>
                    <a:pt x="0" y="0"/>
                  </a:moveTo>
                  <a:lnTo>
                    <a:pt x="1234657" y="0"/>
                  </a:lnTo>
                  <a:lnTo>
                    <a:pt x="1234657" y="557824"/>
                  </a:lnTo>
                  <a:lnTo>
                    <a:pt x="0" y="557824"/>
                  </a:lnTo>
                  <a:close/>
                </a:path>
              </a:pathLst>
            </a:custGeom>
            <a:blipFill>
              <a:blip r:embed="rId3"/>
              <a:stretch>
                <a:fillRect l="-5331" t="-24333" b="-30992"/>
              </a:stretch>
            </a:blipFill>
          </p:spPr>
          <p:txBody>
            <a:bodyPr/>
            <a:lstStyle/>
            <a:p>
              <a:endParaRPr lang="en-US"/>
            </a:p>
          </p:txBody>
        </p:sp>
      </p:grpSp>
      <p:sp>
        <p:nvSpPr>
          <p:cNvPr id="12" name="TextBox 12"/>
          <p:cNvSpPr txBox="1"/>
          <p:nvPr/>
        </p:nvSpPr>
        <p:spPr>
          <a:xfrm>
            <a:off x="4945645" y="4155517"/>
            <a:ext cx="8396710" cy="824731"/>
          </a:xfrm>
          <a:prstGeom prst="rect">
            <a:avLst/>
          </a:prstGeom>
        </p:spPr>
        <p:txBody>
          <a:bodyPr lIns="0" tIns="0" rIns="0" bIns="0" rtlCol="0" anchor="t">
            <a:spAutoFit/>
          </a:bodyPr>
          <a:lstStyle/>
          <a:p>
            <a:pPr algn="ctr">
              <a:lnSpc>
                <a:spcPts val="3360"/>
              </a:lnSpc>
            </a:pPr>
            <a:r>
              <a:rPr lang="en-US" sz="2400" b="1">
                <a:solidFill>
                  <a:srgbClr val="322A2A"/>
                </a:solidFill>
                <a:latin typeface="Aileron Ultra-Bold"/>
                <a:ea typeface="Aileron Ultra-Bold"/>
                <a:cs typeface="Aileron Ultra-Bold"/>
                <a:sym typeface="Aileron Ultra-Bold"/>
              </a:rPr>
              <a:t>"Forest conservation is not only an environmental task, but also the responsibility of our future generations."</a:t>
            </a:r>
          </a:p>
        </p:txBody>
      </p:sp>
      <p:sp>
        <p:nvSpPr>
          <p:cNvPr id="13" name="TextBox 13"/>
          <p:cNvSpPr txBox="1"/>
          <p:nvPr/>
        </p:nvSpPr>
        <p:spPr>
          <a:xfrm>
            <a:off x="2434007" y="1322558"/>
            <a:ext cx="13419987" cy="2880584"/>
          </a:xfrm>
          <a:prstGeom prst="rect">
            <a:avLst/>
          </a:prstGeom>
        </p:spPr>
        <p:txBody>
          <a:bodyPr lIns="0" tIns="0" rIns="0" bIns="0" rtlCol="0" anchor="t">
            <a:spAutoFit/>
          </a:bodyPr>
          <a:lstStyle/>
          <a:p>
            <a:pPr algn="ctr">
              <a:lnSpc>
                <a:spcPts val="20249"/>
              </a:lnSpc>
            </a:pPr>
            <a:r>
              <a:rPr lang="en-US" sz="14463" b="1" dirty="0">
                <a:solidFill>
                  <a:srgbClr val="134E1A"/>
                </a:solidFill>
                <a:latin typeface="Agrandir Narrow Heavy"/>
                <a:ea typeface="Agrandir Narrow Heavy"/>
                <a:cs typeface="Agrandir Narrow Heavy"/>
                <a:sym typeface="Agrandir Narrow Heavy"/>
              </a:rPr>
              <a:t>THANK YOU!</a:t>
            </a:r>
          </a:p>
        </p:txBody>
      </p:sp>
      <p:sp>
        <p:nvSpPr>
          <p:cNvPr id="15" name="Freeform 15"/>
          <p:cNvSpPr/>
          <p:nvPr/>
        </p:nvSpPr>
        <p:spPr>
          <a:xfrm>
            <a:off x="1028700" y="5504123"/>
            <a:ext cx="2729160" cy="406893"/>
          </a:xfrm>
          <a:custGeom>
            <a:avLst/>
            <a:gdLst/>
            <a:ahLst/>
            <a:cxnLst/>
            <a:rect l="l" t="t" r="r" b="b"/>
            <a:pathLst>
              <a:path w="2729160" h="406893">
                <a:moveTo>
                  <a:pt x="0" y="0"/>
                </a:moveTo>
                <a:lnTo>
                  <a:pt x="2729160" y="0"/>
                </a:lnTo>
                <a:lnTo>
                  <a:pt x="2729160" y="406893"/>
                </a:lnTo>
                <a:lnTo>
                  <a:pt x="0" y="406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4530140" y="5504123"/>
            <a:ext cx="2729160" cy="406893"/>
          </a:xfrm>
          <a:custGeom>
            <a:avLst/>
            <a:gdLst/>
            <a:ahLst/>
            <a:cxnLst/>
            <a:rect l="l" t="t" r="r" b="b"/>
            <a:pathLst>
              <a:path w="2729160" h="406893">
                <a:moveTo>
                  <a:pt x="0" y="0"/>
                </a:moveTo>
                <a:lnTo>
                  <a:pt x="2729160" y="0"/>
                </a:lnTo>
                <a:lnTo>
                  <a:pt x="2729160" y="406893"/>
                </a:lnTo>
                <a:lnTo>
                  <a:pt x="0" y="406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sp>
        <p:nvSpPr>
          <p:cNvPr id="2" name="TextBox 2"/>
          <p:cNvSpPr txBox="1"/>
          <p:nvPr/>
        </p:nvSpPr>
        <p:spPr>
          <a:xfrm>
            <a:off x="7640254" y="4131803"/>
            <a:ext cx="9619046" cy="5267468"/>
          </a:xfrm>
          <a:prstGeom prst="rect">
            <a:avLst/>
          </a:prstGeom>
        </p:spPr>
        <p:txBody>
          <a:bodyPr lIns="0" tIns="0" rIns="0" bIns="0" rtlCol="0" anchor="t">
            <a:spAutoFit/>
          </a:bodyPr>
          <a:lstStyle/>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Introduction</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Part 1 – Global Situation</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Part 2 - Regional Outlook</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Part 3 - Country-Level Detail</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Dashboard</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Result and finding</a:t>
            </a:r>
          </a:p>
          <a:p>
            <a:pPr marL="342900" indent="-342900" algn="just">
              <a:lnSpc>
                <a:spcPct val="200000"/>
              </a:lnSpc>
              <a:buFont typeface="Wingdings" panose="05000000000000000000" pitchFamily="2" charset="2"/>
              <a:buChar char="Ø"/>
            </a:pPr>
            <a:r>
              <a:rPr lang="en-US" sz="2500" b="1" dirty="0">
                <a:solidFill>
                  <a:srgbClr val="322A2A"/>
                </a:solidFill>
                <a:latin typeface="Aileron Ultra-Bold"/>
                <a:ea typeface="Aileron Ultra-Bold"/>
                <a:cs typeface="Aileron Ultra-Bold"/>
                <a:sym typeface="Aileron Ultra-Bold"/>
              </a:rPr>
              <a:t>Conclusion </a:t>
            </a:r>
          </a:p>
        </p:txBody>
      </p:sp>
      <p:sp>
        <p:nvSpPr>
          <p:cNvPr id="3" name="TextBox 3"/>
          <p:cNvSpPr txBox="1"/>
          <p:nvPr/>
        </p:nvSpPr>
        <p:spPr>
          <a:xfrm>
            <a:off x="7235716" y="2779887"/>
            <a:ext cx="6161062" cy="1067280"/>
          </a:xfrm>
          <a:prstGeom prst="rect">
            <a:avLst/>
          </a:prstGeom>
        </p:spPr>
        <p:txBody>
          <a:bodyPr lIns="0" tIns="0" rIns="0" bIns="0" rtlCol="0" anchor="t">
            <a:spAutoFit/>
          </a:bodyPr>
          <a:lstStyle/>
          <a:p>
            <a:pPr marL="0" lvl="0" indent="0" algn="l">
              <a:lnSpc>
                <a:spcPts val="8699"/>
              </a:lnSpc>
              <a:spcBef>
                <a:spcPct val="0"/>
              </a:spcBef>
            </a:pPr>
            <a:r>
              <a:rPr lang="en-US" sz="6000" dirty="0">
                <a:solidFill>
                  <a:srgbClr val="134E1A"/>
                </a:solidFill>
                <a:latin typeface="Akzidenz-Grotesk Heavy"/>
                <a:ea typeface="Akzidenz-Grotesk Heavy"/>
                <a:cs typeface="Akzidenz-Grotesk Heavy"/>
                <a:sym typeface="Akzidenz-Grotesk Heavy"/>
              </a:rPr>
              <a:t>A</a:t>
            </a:r>
            <a:r>
              <a:rPr lang="en-US" sz="6000" u="none" strike="noStrike" dirty="0">
                <a:solidFill>
                  <a:srgbClr val="134E1A"/>
                </a:solidFill>
                <a:latin typeface="Akzidenz-Grotesk Heavy"/>
                <a:ea typeface="Akzidenz-Grotesk Heavy"/>
                <a:cs typeface="Akzidenz-Grotesk Heavy"/>
                <a:sym typeface="Akzidenz-Grotesk Heavy"/>
              </a:rPr>
              <a:t>genda</a:t>
            </a:r>
          </a:p>
        </p:txBody>
      </p:sp>
      <p:grpSp>
        <p:nvGrpSpPr>
          <p:cNvPr id="4" name="Group 4"/>
          <p:cNvGrpSpPr/>
          <p:nvPr/>
        </p:nvGrpSpPr>
        <p:grpSpPr>
          <a:xfrm>
            <a:off x="1117148" y="3486251"/>
            <a:ext cx="5483984" cy="6800749"/>
            <a:chOff x="0" y="0"/>
            <a:chExt cx="1444341" cy="1791144"/>
          </a:xfrm>
        </p:grpSpPr>
        <p:sp>
          <p:nvSpPr>
            <p:cNvPr id="5" name="Freeform 5"/>
            <p:cNvSpPr/>
            <p:nvPr/>
          </p:nvSpPr>
          <p:spPr>
            <a:xfrm>
              <a:off x="0" y="0"/>
              <a:ext cx="1444341" cy="1791144"/>
            </a:xfrm>
            <a:custGeom>
              <a:avLst/>
              <a:gdLst/>
              <a:ahLst/>
              <a:cxnLst/>
              <a:rect l="l" t="t" r="r" b="b"/>
              <a:pathLst>
                <a:path w="1444341" h="1791144">
                  <a:moveTo>
                    <a:pt x="0" y="0"/>
                  </a:moveTo>
                  <a:lnTo>
                    <a:pt x="1444341" y="0"/>
                  </a:lnTo>
                  <a:lnTo>
                    <a:pt x="1444341" y="1791144"/>
                  </a:lnTo>
                  <a:lnTo>
                    <a:pt x="0" y="1791144"/>
                  </a:lnTo>
                  <a:close/>
                </a:path>
              </a:pathLst>
            </a:custGeom>
            <a:solidFill>
              <a:srgbClr val="D9DFCE"/>
            </a:solidFill>
          </p:spPr>
          <p:txBody>
            <a:bodyPr/>
            <a:lstStyle/>
            <a:p>
              <a:endParaRPr lang="en-US"/>
            </a:p>
          </p:txBody>
        </p:sp>
        <p:sp>
          <p:nvSpPr>
            <p:cNvPr id="6" name="TextBox 6"/>
            <p:cNvSpPr txBox="1"/>
            <p:nvPr/>
          </p:nvSpPr>
          <p:spPr>
            <a:xfrm>
              <a:off x="0" y="-57150"/>
              <a:ext cx="1444341" cy="1848294"/>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605193" y="370936"/>
            <a:ext cx="8635613" cy="8624819"/>
          </a:xfrm>
          <a:custGeom>
            <a:avLst/>
            <a:gdLst/>
            <a:ahLst/>
            <a:cxnLst/>
            <a:rect l="l" t="t" r="r" b="b"/>
            <a:pathLst>
              <a:path w="8635613" h="8624819">
                <a:moveTo>
                  <a:pt x="0" y="0"/>
                </a:moveTo>
                <a:lnTo>
                  <a:pt x="8635613" y="0"/>
                </a:lnTo>
                <a:lnTo>
                  <a:pt x="8635613" y="8624819"/>
                </a:lnTo>
                <a:lnTo>
                  <a:pt x="0" y="8624819"/>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1117148" y="1028700"/>
            <a:ext cx="5483984" cy="548398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10" name="Freeform 10"/>
          <p:cNvSpPr/>
          <p:nvPr/>
        </p:nvSpPr>
        <p:spPr>
          <a:xfrm>
            <a:off x="7640254" y="2310717"/>
            <a:ext cx="2175726" cy="324381"/>
          </a:xfrm>
          <a:custGeom>
            <a:avLst/>
            <a:gdLst/>
            <a:ahLst/>
            <a:cxnLst/>
            <a:rect l="l" t="t" r="r" b="b"/>
            <a:pathLst>
              <a:path w="2175726" h="324381">
                <a:moveTo>
                  <a:pt x="0" y="0"/>
                </a:moveTo>
                <a:lnTo>
                  <a:pt x="2175725" y="0"/>
                </a:lnTo>
                <a:lnTo>
                  <a:pt x="2175725" y="324381"/>
                </a:lnTo>
                <a:lnTo>
                  <a:pt x="0" y="324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3948384" y="-2795743"/>
            <a:ext cx="6768900" cy="67689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marL="0" lvl="0" indent="0" algn="ctr">
                <a:lnSpc>
                  <a:spcPts val="3500"/>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grpSp>
        <p:nvGrpSpPr>
          <p:cNvPr id="2" name="Group 2"/>
          <p:cNvGrpSpPr/>
          <p:nvPr/>
        </p:nvGrpSpPr>
        <p:grpSpPr>
          <a:xfrm>
            <a:off x="0" y="7049208"/>
            <a:ext cx="18288000" cy="3237792"/>
            <a:chOff x="0" y="0"/>
            <a:chExt cx="4816593" cy="852752"/>
          </a:xfrm>
        </p:grpSpPr>
        <p:sp>
          <p:nvSpPr>
            <p:cNvPr id="3" name="Freeform 3"/>
            <p:cNvSpPr/>
            <p:nvPr/>
          </p:nvSpPr>
          <p:spPr>
            <a:xfrm>
              <a:off x="0" y="0"/>
              <a:ext cx="4816592" cy="852752"/>
            </a:xfrm>
            <a:custGeom>
              <a:avLst/>
              <a:gdLst/>
              <a:ahLst/>
              <a:cxnLst/>
              <a:rect l="l" t="t" r="r" b="b"/>
              <a:pathLst>
                <a:path w="4816592" h="852752">
                  <a:moveTo>
                    <a:pt x="0" y="0"/>
                  </a:moveTo>
                  <a:lnTo>
                    <a:pt x="4816592" y="0"/>
                  </a:lnTo>
                  <a:lnTo>
                    <a:pt x="4816592" y="852752"/>
                  </a:lnTo>
                  <a:lnTo>
                    <a:pt x="0" y="852752"/>
                  </a:lnTo>
                  <a:close/>
                </a:path>
              </a:pathLst>
            </a:custGeom>
            <a:solidFill>
              <a:srgbClr val="D9DFCE"/>
            </a:solidFill>
          </p:spPr>
          <p:txBody>
            <a:bodyPr/>
            <a:lstStyle/>
            <a:p>
              <a:endParaRPr lang="en-US"/>
            </a:p>
          </p:txBody>
        </p:sp>
        <p:sp>
          <p:nvSpPr>
            <p:cNvPr id="4" name="TextBox 4"/>
            <p:cNvSpPr txBox="1"/>
            <p:nvPr/>
          </p:nvSpPr>
          <p:spPr>
            <a:xfrm>
              <a:off x="0" y="-57150"/>
              <a:ext cx="4816593" cy="90990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2114356" y="0"/>
            <a:ext cx="3427276" cy="4020223"/>
            <a:chOff x="0" y="0"/>
            <a:chExt cx="902657" cy="1058824"/>
          </a:xfrm>
        </p:grpSpPr>
        <p:sp>
          <p:nvSpPr>
            <p:cNvPr id="6" name="Freeform 6"/>
            <p:cNvSpPr/>
            <p:nvPr/>
          </p:nvSpPr>
          <p:spPr>
            <a:xfrm>
              <a:off x="0" y="0"/>
              <a:ext cx="902657" cy="1058824"/>
            </a:xfrm>
            <a:custGeom>
              <a:avLst/>
              <a:gdLst/>
              <a:ahLst/>
              <a:cxnLst/>
              <a:rect l="l" t="t" r="r" b="b"/>
              <a:pathLst>
                <a:path w="902657" h="1058824">
                  <a:moveTo>
                    <a:pt x="0" y="0"/>
                  </a:moveTo>
                  <a:lnTo>
                    <a:pt x="902657" y="0"/>
                  </a:lnTo>
                  <a:lnTo>
                    <a:pt x="902657" y="1058824"/>
                  </a:lnTo>
                  <a:lnTo>
                    <a:pt x="0" y="1058824"/>
                  </a:lnTo>
                  <a:close/>
                </a:path>
              </a:pathLst>
            </a:custGeom>
            <a:solidFill>
              <a:srgbClr val="F5F8EE"/>
            </a:solidFill>
            <a:ln cap="sq">
              <a:noFill/>
              <a:prstDash val="solid"/>
              <a:miter/>
            </a:ln>
          </p:spPr>
          <p:txBody>
            <a:bodyPr/>
            <a:lstStyle/>
            <a:p>
              <a:endParaRPr lang="en-US"/>
            </a:p>
          </p:txBody>
        </p:sp>
        <p:sp>
          <p:nvSpPr>
            <p:cNvPr id="7" name="TextBox 7"/>
            <p:cNvSpPr txBox="1"/>
            <p:nvPr/>
          </p:nvSpPr>
          <p:spPr>
            <a:xfrm>
              <a:off x="0" y="-57150"/>
              <a:ext cx="902657" cy="1115974"/>
            </a:xfrm>
            <a:prstGeom prst="rect">
              <a:avLst/>
            </a:prstGeom>
          </p:spPr>
          <p:txBody>
            <a:bodyPr lIns="50800" tIns="50800" rIns="50800" bIns="50800" rtlCol="0" anchor="ctr"/>
            <a:lstStyle/>
            <a:p>
              <a:pPr marL="0" lvl="0" indent="0" algn="ctr">
                <a:lnSpc>
                  <a:spcPts val="3500"/>
                </a:lnSpc>
                <a:spcBef>
                  <a:spcPct val="0"/>
                </a:spcBef>
              </a:pPr>
              <a:endParaRPr/>
            </a:p>
          </p:txBody>
        </p:sp>
      </p:grpSp>
      <p:sp>
        <p:nvSpPr>
          <p:cNvPr id="8" name="Freeform 8"/>
          <p:cNvSpPr/>
          <p:nvPr/>
        </p:nvSpPr>
        <p:spPr>
          <a:xfrm>
            <a:off x="11260095" y="2064940"/>
            <a:ext cx="4880087" cy="4873987"/>
          </a:xfrm>
          <a:custGeom>
            <a:avLst/>
            <a:gdLst/>
            <a:ahLst/>
            <a:cxnLst/>
            <a:rect l="l" t="t" r="r" b="b"/>
            <a:pathLst>
              <a:path w="4880087" h="4873987">
                <a:moveTo>
                  <a:pt x="0" y="0"/>
                </a:moveTo>
                <a:lnTo>
                  <a:pt x="4880088" y="0"/>
                </a:lnTo>
                <a:lnTo>
                  <a:pt x="4880088" y="4873988"/>
                </a:lnTo>
                <a:lnTo>
                  <a:pt x="0" y="4873988"/>
                </a:lnTo>
                <a:lnTo>
                  <a:pt x="0" y="0"/>
                </a:lnTo>
                <a:close/>
              </a:path>
            </a:pathLst>
          </a:custGeom>
          <a:blipFill>
            <a:blip r:embed="rId2"/>
            <a:stretch>
              <a:fillRect/>
            </a:stretch>
          </a:blipFill>
        </p:spPr>
        <p:txBody>
          <a:bodyPr/>
          <a:lstStyle/>
          <a:p>
            <a:endParaRPr lang="en-US"/>
          </a:p>
        </p:txBody>
      </p:sp>
      <p:sp>
        <p:nvSpPr>
          <p:cNvPr id="15" name="Freeform 15"/>
          <p:cNvSpPr/>
          <p:nvPr/>
        </p:nvSpPr>
        <p:spPr>
          <a:xfrm>
            <a:off x="16270411" y="8620378"/>
            <a:ext cx="801716" cy="459165"/>
          </a:xfrm>
          <a:custGeom>
            <a:avLst/>
            <a:gdLst/>
            <a:ahLst/>
            <a:cxnLst/>
            <a:rect l="l" t="t" r="r" b="b"/>
            <a:pathLst>
              <a:path w="801716" h="459165">
                <a:moveTo>
                  <a:pt x="0" y="0"/>
                </a:moveTo>
                <a:lnTo>
                  <a:pt x="801717" y="0"/>
                </a:lnTo>
                <a:lnTo>
                  <a:pt x="801717" y="459165"/>
                </a:lnTo>
                <a:lnTo>
                  <a:pt x="0" y="459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2114356" y="2306585"/>
            <a:ext cx="3427276" cy="342727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r="-49953"/>
              </a:stretch>
            </a:blipFill>
          </p:spPr>
          <p:txBody>
            <a:bodyPr/>
            <a:lstStyle/>
            <a:p>
              <a:endParaRPr lang="en-US"/>
            </a:p>
          </p:txBody>
        </p:sp>
      </p:grpSp>
      <p:sp>
        <p:nvSpPr>
          <p:cNvPr id="18" name="TextBox 18"/>
          <p:cNvSpPr txBox="1"/>
          <p:nvPr/>
        </p:nvSpPr>
        <p:spPr>
          <a:xfrm>
            <a:off x="1028700" y="2468516"/>
            <a:ext cx="10002286" cy="3103414"/>
          </a:xfrm>
          <a:prstGeom prst="rect">
            <a:avLst/>
          </a:prstGeom>
        </p:spPr>
        <p:txBody>
          <a:bodyPr lIns="0" tIns="0" rIns="0" bIns="0" rtlCol="0" anchor="t">
            <a:spAutoFit/>
          </a:bodyPr>
          <a:lstStyle/>
          <a:p>
            <a:pPr algn="just">
              <a:lnSpc>
                <a:spcPts val="3500"/>
              </a:lnSpc>
            </a:pPr>
            <a:r>
              <a:rPr lang="en-US" sz="2500" b="1" dirty="0">
                <a:solidFill>
                  <a:srgbClr val="322A2A"/>
                </a:solidFill>
                <a:latin typeface="Aileron Ultra-Bold"/>
                <a:ea typeface="Aileron Ultra-Bold"/>
                <a:cs typeface="Aileron Ultra-Bold"/>
                <a:sym typeface="Aileron Ultra-Bold"/>
              </a:rPr>
              <a:t>Deforestation poses one of the greatest challenges to global environmental sustainability. It not only threatens biodiversity but also accelerates climate change by reducing the planet's natural ability to absorb carbon dioxide. This project explores deforestation patterns and trends using SQL to analyze comprehensive datasets containing forest area, total land area, and regional affiliations.</a:t>
            </a:r>
          </a:p>
        </p:txBody>
      </p:sp>
      <p:sp>
        <p:nvSpPr>
          <p:cNvPr id="19" name="TextBox 19"/>
          <p:cNvSpPr txBox="1"/>
          <p:nvPr/>
        </p:nvSpPr>
        <p:spPr>
          <a:xfrm>
            <a:off x="1028700" y="914400"/>
            <a:ext cx="6161062" cy="1038746"/>
          </a:xfrm>
          <a:prstGeom prst="rect">
            <a:avLst/>
          </a:prstGeom>
        </p:spPr>
        <p:txBody>
          <a:bodyPr lIns="0" tIns="0" rIns="0" bIns="0" rtlCol="0" anchor="t">
            <a:spAutoFit/>
          </a:bodyPr>
          <a:lstStyle/>
          <a:p>
            <a:pPr marL="0" lvl="0" indent="0" algn="l">
              <a:lnSpc>
                <a:spcPts val="8120"/>
              </a:lnSpc>
              <a:spcBef>
                <a:spcPct val="0"/>
              </a:spcBef>
            </a:pPr>
            <a:r>
              <a:rPr lang="en-US" sz="6600" u="none" strike="noStrike" dirty="0">
                <a:solidFill>
                  <a:srgbClr val="134E1A"/>
                </a:solidFill>
                <a:latin typeface="Akzidenz-Grotesk Heavy"/>
                <a:ea typeface="Akzidenz-Grotesk Heavy"/>
                <a:cs typeface="Akzidenz-Grotesk Heavy"/>
                <a:sym typeface="Akzidenz-Grotesk Heavy"/>
              </a:rPr>
              <a:t>Introduction</a:t>
            </a:r>
          </a:p>
        </p:txBody>
      </p:sp>
      <p:sp>
        <p:nvSpPr>
          <p:cNvPr id="21" name="Freeform 21"/>
          <p:cNvSpPr/>
          <p:nvPr/>
        </p:nvSpPr>
        <p:spPr>
          <a:xfrm>
            <a:off x="15701882" y="6382992"/>
            <a:ext cx="1709818" cy="254918"/>
          </a:xfrm>
          <a:custGeom>
            <a:avLst/>
            <a:gdLst/>
            <a:ahLst/>
            <a:cxnLst/>
            <a:rect l="l" t="t" r="r" b="b"/>
            <a:pathLst>
              <a:path w="1709818" h="254918">
                <a:moveTo>
                  <a:pt x="0" y="0"/>
                </a:moveTo>
                <a:lnTo>
                  <a:pt x="1709818" y="0"/>
                </a:lnTo>
                <a:lnTo>
                  <a:pt x="1709818" y="254918"/>
                </a:lnTo>
                <a:lnTo>
                  <a:pt x="0" y="254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grpSp>
        <p:nvGrpSpPr>
          <p:cNvPr id="8" name="Group 8"/>
          <p:cNvGrpSpPr/>
          <p:nvPr/>
        </p:nvGrpSpPr>
        <p:grpSpPr>
          <a:xfrm>
            <a:off x="0" y="9041308"/>
            <a:ext cx="18288000" cy="1245692"/>
            <a:chOff x="0" y="-57150"/>
            <a:chExt cx="4816593" cy="328083"/>
          </a:xfrm>
        </p:grpSpPr>
        <p:sp>
          <p:nvSpPr>
            <p:cNvPr id="9" name="Freeform 9"/>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p:cNvSpPr txBox="1"/>
          <p:nvPr/>
        </p:nvSpPr>
        <p:spPr>
          <a:xfrm>
            <a:off x="1028700" y="1083174"/>
            <a:ext cx="8115300" cy="1923604"/>
          </a:xfrm>
          <a:prstGeom prst="rect">
            <a:avLst/>
          </a:prstGeom>
        </p:spPr>
        <p:txBody>
          <a:bodyPr lIns="0" tIns="0" rIns="0" bIns="0" rtlCol="0" anchor="t">
            <a:spAutoFit/>
          </a:bodyPr>
          <a:lstStyle/>
          <a:p>
            <a:pPr marL="0" lvl="0" indent="0" algn="l">
              <a:lnSpc>
                <a:spcPts val="7540"/>
              </a:lnSpc>
              <a:spcBef>
                <a:spcPct val="0"/>
              </a:spcBef>
            </a:pPr>
            <a:r>
              <a:rPr lang="en-US" sz="5400" u="none" strike="noStrike" dirty="0">
                <a:solidFill>
                  <a:srgbClr val="134E1A"/>
                </a:solidFill>
                <a:latin typeface="Akzidenz-Grotesk Heavy"/>
                <a:ea typeface="Akzidenz-Grotesk Heavy"/>
                <a:cs typeface="Akzidenz-Grotesk Heavy"/>
                <a:sym typeface="Akzidenz-Grotesk Heavy"/>
              </a:rPr>
              <a:t>Part 1 - Global Situation</a:t>
            </a:r>
          </a:p>
        </p:txBody>
      </p:sp>
      <p:sp>
        <p:nvSpPr>
          <p:cNvPr id="30" name="TextBox 30"/>
          <p:cNvSpPr txBox="1"/>
          <p:nvPr/>
        </p:nvSpPr>
        <p:spPr>
          <a:xfrm>
            <a:off x="1028700" y="3541892"/>
            <a:ext cx="8115300" cy="4068934"/>
          </a:xfrm>
          <a:prstGeom prst="rect">
            <a:avLst/>
          </a:prstGeom>
        </p:spPr>
        <p:txBody>
          <a:bodyPr wrap="square" lIns="0" tIns="0" rIns="0" bIns="0" rtlCol="0" anchor="t">
            <a:spAutoFit/>
          </a:bodyPr>
          <a:lstStyle/>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According to the dataset, the total forest area of the world was 41282694.9 km2 in 1990. As of 2016, the most recent year for which data was available, that number had fallen to 39958245.9 km2, a loss of 1324449 km2, or 3.21%.</a:t>
            </a:r>
          </a:p>
          <a:p>
            <a:pPr marL="0" lvl="0" indent="0" algn="just">
              <a:lnSpc>
                <a:spcPts val="3220"/>
              </a:lnSpc>
              <a:spcBef>
                <a:spcPct val="0"/>
              </a:spcBef>
            </a:pPr>
            <a:endParaRPr lang="en-US" sz="2300" b="1" u="none" strike="noStrike" dirty="0">
              <a:solidFill>
                <a:srgbClr val="322A2A"/>
              </a:solidFill>
              <a:latin typeface="Aileron Ultra-Bold"/>
              <a:ea typeface="Aileron Ultra-Bold"/>
              <a:cs typeface="Aileron Ultra-Bold"/>
              <a:sym typeface="Aileron Ultra-Bold"/>
            </a:endParaRPr>
          </a:p>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The forest area lost over this time period is slightly more than the entire land area Peru listed for the year 2016 (which is 1280000 km2).</a:t>
            </a:r>
          </a:p>
          <a:p>
            <a:pPr marL="0" lvl="0" indent="0" algn="just">
              <a:lnSpc>
                <a:spcPts val="3220"/>
              </a:lnSpc>
              <a:spcBef>
                <a:spcPct val="0"/>
              </a:spcBef>
            </a:pPr>
            <a:endParaRPr lang="en-US" sz="2300" b="1" u="none" strike="noStrike" dirty="0">
              <a:solidFill>
                <a:srgbClr val="322A2A"/>
              </a:solidFill>
              <a:latin typeface="Aileron Ultra-Bold"/>
              <a:ea typeface="Aileron Ultra-Bold"/>
              <a:cs typeface="Aileron Ultra-Bold"/>
              <a:sym typeface="Aileron Ultra-Bold"/>
            </a:endParaRPr>
          </a:p>
        </p:txBody>
      </p:sp>
      <p:sp>
        <p:nvSpPr>
          <p:cNvPr id="43" name="TextBox 43"/>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9" name="Picture 48">
            <a:extLst>
              <a:ext uri="{FF2B5EF4-FFF2-40B4-BE49-F238E27FC236}">
                <a16:creationId xmlns:a16="http://schemas.microsoft.com/office/drawing/2014/main" id="{D664F8F3-DEC4-0B77-9C89-D60BB6151099}"/>
              </a:ext>
            </a:extLst>
          </p:cNvPr>
          <p:cNvPicPr>
            <a:picLocks noChangeAspect="1"/>
          </p:cNvPicPr>
          <p:nvPr/>
        </p:nvPicPr>
        <p:blipFill>
          <a:blip r:embed="rId4"/>
          <a:srcRect l="1045"/>
          <a:stretch/>
        </p:blipFill>
        <p:spPr>
          <a:xfrm>
            <a:off x="11201400" y="1584879"/>
            <a:ext cx="6605124" cy="40689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5112B-AC34-425C-5ED9-47767EBE3613}"/>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D375A073-386A-DDCA-1F13-F345136C8002}"/>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71C79499-B283-B822-3C42-40A60B990CC2}"/>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8DBCAF54-325E-F677-CCDE-D2EA417E5EC7}"/>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a:extLst>
              <a:ext uri="{FF2B5EF4-FFF2-40B4-BE49-F238E27FC236}">
                <a16:creationId xmlns:a16="http://schemas.microsoft.com/office/drawing/2014/main" id="{61D06D0E-DE28-591A-FDE5-2DAE6B2AE94F}"/>
              </a:ext>
            </a:extLst>
          </p:cNvPr>
          <p:cNvSpPr txBox="1"/>
          <p:nvPr/>
        </p:nvSpPr>
        <p:spPr>
          <a:xfrm>
            <a:off x="1028700" y="1083174"/>
            <a:ext cx="8115300" cy="1923604"/>
          </a:xfrm>
          <a:prstGeom prst="rect">
            <a:avLst/>
          </a:prstGeom>
        </p:spPr>
        <p:txBody>
          <a:bodyPr lIns="0" tIns="0" rIns="0" bIns="0" rtlCol="0" anchor="t">
            <a:spAutoFit/>
          </a:bodyPr>
          <a:lstStyle/>
          <a:p>
            <a:pPr marL="0" lvl="0" indent="0" algn="l">
              <a:lnSpc>
                <a:spcPts val="7540"/>
              </a:lnSpc>
              <a:spcBef>
                <a:spcPct val="0"/>
              </a:spcBef>
            </a:pPr>
            <a:r>
              <a:rPr lang="en-US" sz="5400" u="none" strike="noStrike" dirty="0">
                <a:solidFill>
                  <a:srgbClr val="134E1A"/>
                </a:solidFill>
                <a:latin typeface="Akzidenz-Grotesk Heavy"/>
                <a:ea typeface="Akzidenz-Grotesk Heavy"/>
                <a:cs typeface="Akzidenz-Grotesk Heavy"/>
                <a:sym typeface="Akzidenz-Grotesk Heavy"/>
              </a:rPr>
              <a:t>Part 2: Regional Outlook</a:t>
            </a:r>
          </a:p>
        </p:txBody>
      </p:sp>
      <p:sp>
        <p:nvSpPr>
          <p:cNvPr id="30" name="TextBox 30">
            <a:extLst>
              <a:ext uri="{FF2B5EF4-FFF2-40B4-BE49-F238E27FC236}">
                <a16:creationId xmlns:a16="http://schemas.microsoft.com/office/drawing/2014/main" id="{0FD30AEF-564F-C960-27ED-2A3CAC358C93}"/>
              </a:ext>
            </a:extLst>
          </p:cNvPr>
          <p:cNvSpPr txBox="1"/>
          <p:nvPr/>
        </p:nvSpPr>
        <p:spPr>
          <a:xfrm>
            <a:off x="1028700" y="3541892"/>
            <a:ext cx="9334500" cy="4479303"/>
          </a:xfrm>
          <a:prstGeom prst="rect">
            <a:avLst/>
          </a:prstGeom>
        </p:spPr>
        <p:txBody>
          <a:bodyPr wrap="square" lIns="0" tIns="0" rIns="0" bIns="0" rtlCol="0" anchor="t">
            <a:spAutoFit/>
          </a:bodyPr>
          <a:lstStyle/>
          <a:p>
            <a:pPr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In 1990, the percent of the total land area of the world designated as forest was 32.42% The region with the highest relative forestation was Latin America &amp; Caribbean, with 51.03%, and the region with the lowest relative forestation was Middle East &amp; North Africa, with 1.78% forestation.</a:t>
            </a:r>
          </a:p>
          <a:p>
            <a:pPr marL="0" lvl="0" indent="0" algn="just">
              <a:lnSpc>
                <a:spcPts val="3220"/>
              </a:lnSpc>
              <a:spcBef>
                <a:spcPct val="0"/>
              </a:spcBef>
            </a:pPr>
            <a:endParaRPr lang="en-US" sz="2300" b="1" dirty="0">
              <a:solidFill>
                <a:srgbClr val="322A2A"/>
              </a:solidFill>
              <a:latin typeface="Aileron Ultra-Bold"/>
              <a:ea typeface="Aileron Ultra-Bold"/>
              <a:cs typeface="Aileron Ultra-Bold"/>
              <a:sym typeface="Aileron Ultra-Bold"/>
            </a:endParaRPr>
          </a:p>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In 2016, the percentage of the total land area of the world designated as forest was 31.38%. The region with the highest relative forestation was Latin America &amp; Caribbean with 46.16% and the region with the lowest relative forestation was Middle East &amp; North Africa with 2.07% forestation.</a:t>
            </a:r>
          </a:p>
        </p:txBody>
      </p:sp>
      <p:sp>
        <p:nvSpPr>
          <p:cNvPr id="43" name="TextBox 43">
            <a:extLst>
              <a:ext uri="{FF2B5EF4-FFF2-40B4-BE49-F238E27FC236}">
                <a16:creationId xmlns:a16="http://schemas.microsoft.com/office/drawing/2014/main" id="{763F78B1-3A92-F57B-9773-38C04264292A}"/>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F35C7D10-81A7-016E-E1D3-DDF6A5E5FDF5}"/>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86A6ECAB-FFD0-B48A-0FF1-0B351FF52FA0}"/>
              </a:ext>
            </a:extLst>
          </p:cNvPr>
          <p:cNvPicPr>
            <a:picLocks noChangeAspect="1"/>
          </p:cNvPicPr>
          <p:nvPr/>
        </p:nvPicPr>
        <p:blipFill>
          <a:blip r:embed="rId4"/>
          <a:stretch>
            <a:fillRect/>
          </a:stretch>
        </p:blipFill>
        <p:spPr>
          <a:xfrm>
            <a:off x="12696442" y="3543121"/>
            <a:ext cx="3991358" cy="1619476"/>
          </a:xfrm>
          <a:prstGeom prst="rect">
            <a:avLst/>
          </a:prstGeom>
        </p:spPr>
      </p:pic>
      <p:pic>
        <p:nvPicPr>
          <p:cNvPr id="5" name="Picture 4">
            <a:extLst>
              <a:ext uri="{FF2B5EF4-FFF2-40B4-BE49-F238E27FC236}">
                <a16:creationId xmlns:a16="http://schemas.microsoft.com/office/drawing/2014/main" id="{B5BADA3E-8993-510B-2618-7952C437C234}"/>
              </a:ext>
            </a:extLst>
          </p:cNvPr>
          <p:cNvPicPr>
            <a:picLocks noChangeAspect="1"/>
          </p:cNvPicPr>
          <p:nvPr/>
        </p:nvPicPr>
        <p:blipFill>
          <a:blip r:embed="rId5"/>
          <a:stretch>
            <a:fillRect/>
          </a:stretch>
        </p:blipFill>
        <p:spPr>
          <a:xfrm>
            <a:off x="12696442" y="5782941"/>
            <a:ext cx="3991358" cy="1798959"/>
          </a:xfrm>
          <a:prstGeom prst="rect">
            <a:avLst/>
          </a:prstGeom>
        </p:spPr>
      </p:pic>
    </p:spTree>
    <p:extLst>
      <p:ext uri="{BB962C8B-B14F-4D97-AF65-F5344CB8AC3E}">
        <p14:creationId xmlns:p14="http://schemas.microsoft.com/office/powerpoint/2010/main" val="134969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1E5C8-BF45-90E3-A1BB-8EC82EA31AA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C758696-EE0A-F9CF-15C1-EF0A499D2EB3}"/>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A7212B44-12D3-3B37-9B09-BA305D7DC413}"/>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2C072C91-7D09-1226-A73E-3DC6B4DD5AA9}"/>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a:extLst>
              <a:ext uri="{FF2B5EF4-FFF2-40B4-BE49-F238E27FC236}">
                <a16:creationId xmlns:a16="http://schemas.microsoft.com/office/drawing/2014/main" id="{B7F02F26-EEB7-3240-9311-AB9AA58F1EE3}"/>
              </a:ext>
            </a:extLst>
          </p:cNvPr>
          <p:cNvSpPr txBox="1"/>
          <p:nvPr/>
        </p:nvSpPr>
        <p:spPr>
          <a:xfrm>
            <a:off x="1028700" y="1083174"/>
            <a:ext cx="8115300" cy="1923604"/>
          </a:xfrm>
          <a:prstGeom prst="rect">
            <a:avLst/>
          </a:prstGeom>
        </p:spPr>
        <p:txBody>
          <a:bodyPr lIns="0" tIns="0" rIns="0" bIns="0" rtlCol="0" anchor="t">
            <a:spAutoFit/>
          </a:bodyPr>
          <a:lstStyle/>
          <a:p>
            <a:pPr marL="0" lvl="0" indent="0" algn="l">
              <a:lnSpc>
                <a:spcPts val="7540"/>
              </a:lnSpc>
              <a:spcBef>
                <a:spcPct val="0"/>
              </a:spcBef>
            </a:pPr>
            <a:r>
              <a:rPr lang="en-US" sz="5400" u="none" strike="noStrike" dirty="0">
                <a:solidFill>
                  <a:srgbClr val="134E1A"/>
                </a:solidFill>
                <a:latin typeface="Akzidenz-Grotesk Heavy"/>
                <a:ea typeface="Akzidenz-Grotesk Heavy"/>
                <a:cs typeface="Akzidenz-Grotesk Heavy"/>
                <a:sym typeface="Akzidenz-Grotesk Heavy"/>
              </a:rPr>
              <a:t>Part 2: Regional Outlook</a:t>
            </a:r>
          </a:p>
        </p:txBody>
      </p:sp>
      <p:sp>
        <p:nvSpPr>
          <p:cNvPr id="30" name="TextBox 30">
            <a:extLst>
              <a:ext uri="{FF2B5EF4-FFF2-40B4-BE49-F238E27FC236}">
                <a16:creationId xmlns:a16="http://schemas.microsoft.com/office/drawing/2014/main" id="{99322E5B-804C-E0F8-30D4-E48C2440A65E}"/>
              </a:ext>
            </a:extLst>
          </p:cNvPr>
          <p:cNvSpPr txBox="1"/>
          <p:nvPr/>
        </p:nvSpPr>
        <p:spPr>
          <a:xfrm>
            <a:off x="1028700" y="3541892"/>
            <a:ext cx="9334500" cy="3248197"/>
          </a:xfrm>
          <a:prstGeom prst="rect">
            <a:avLst/>
          </a:prstGeom>
        </p:spPr>
        <p:txBody>
          <a:bodyPr wrap="square" lIns="0" tIns="0" rIns="0" bIns="0" rtlCol="0" anchor="t">
            <a:spAutoFit/>
          </a:bodyPr>
          <a:lstStyle/>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The only regions of the world that decreased in percent forest area from 1990 to 2016 were Sub-Saharan Africa (dropped from 30.67% to 28.79%) and Latin America &amp; Caribbean (51.03% to 46.16%). All other regions actually increased in forest area over this time period. However, the drop in forest area in the two aforementioned regions was so large, the percent forest area of the world decreased over this time period from 32.42% to 31.38%. </a:t>
            </a:r>
          </a:p>
          <a:p>
            <a:pPr marL="0" lvl="0" indent="0" algn="just">
              <a:lnSpc>
                <a:spcPts val="3220"/>
              </a:lnSpc>
              <a:spcBef>
                <a:spcPct val="0"/>
              </a:spcBef>
            </a:pPr>
            <a:endParaRPr lang="en-US" sz="2300" b="1" u="none" strike="noStrike" dirty="0">
              <a:solidFill>
                <a:srgbClr val="322A2A"/>
              </a:solidFill>
              <a:latin typeface="Aileron Ultra-Bold"/>
              <a:ea typeface="Aileron Ultra-Bold"/>
              <a:cs typeface="Aileron Ultra-Bold"/>
              <a:sym typeface="Aileron Ultra-Bold"/>
            </a:endParaRPr>
          </a:p>
        </p:txBody>
      </p:sp>
      <p:sp>
        <p:nvSpPr>
          <p:cNvPr id="43" name="TextBox 43">
            <a:extLst>
              <a:ext uri="{FF2B5EF4-FFF2-40B4-BE49-F238E27FC236}">
                <a16:creationId xmlns:a16="http://schemas.microsoft.com/office/drawing/2014/main" id="{A30A15D4-957C-3F8B-7700-3D7235D57D25}"/>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CE876D6A-D2A7-49BF-DAEC-05D04854031E}"/>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FFA6AE80-C9B7-297F-1BEB-16C303925AFB}"/>
              </a:ext>
            </a:extLst>
          </p:cNvPr>
          <p:cNvPicPr>
            <a:picLocks noChangeAspect="1"/>
          </p:cNvPicPr>
          <p:nvPr/>
        </p:nvPicPr>
        <p:blipFill>
          <a:blip r:embed="rId4"/>
          <a:stretch>
            <a:fillRect/>
          </a:stretch>
        </p:blipFill>
        <p:spPr>
          <a:xfrm>
            <a:off x="11430000" y="5107185"/>
            <a:ext cx="6172200" cy="3045860"/>
          </a:xfrm>
          <a:prstGeom prst="rect">
            <a:avLst/>
          </a:prstGeom>
        </p:spPr>
      </p:pic>
    </p:spTree>
    <p:extLst>
      <p:ext uri="{BB962C8B-B14F-4D97-AF65-F5344CB8AC3E}">
        <p14:creationId xmlns:p14="http://schemas.microsoft.com/office/powerpoint/2010/main" val="113351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0E012-0B96-6214-F6C2-7CCB1BA295EB}"/>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149E5E53-9A95-66EB-92F4-92618ED8E90B}"/>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9F39743E-390B-9070-416F-9E231589773C}"/>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887AD964-1322-A375-C253-FD7FAD416E8B}"/>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a:extLst>
              <a:ext uri="{FF2B5EF4-FFF2-40B4-BE49-F238E27FC236}">
                <a16:creationId xmlns:a16="http://schemas.microsoft.com/office/drawing/2014/main" id="{21ED1324-2965-1B27-7BB2-D8857B729EE2}"/>
              </a:ext>
            </a:extLst>
          </p:cNvPr>
          <p:cNvSpPr txBox="1"/>
          <p:nvPr/>
        </p:nvSpPr>
        <p:spPr>
          <a:xfrm>
            <a:off x="1028700" y="1083174"/>
            <a:ext cx="8115300" cy="1923604"/>
          </a:xfrm>
          <a:prstGeom prst="rect">
            <a:avLst/>
          </a:prstGeom>
        </p:spPr>
        <p:txBody>
          <a:bodyPr lIns="0" tIns="0" rIns="0" bIns="0" rtlCol="0" anchor="t">
            <a:spAutoFit/>
          </a:bodyPr>
          <a:lstStyle/>
          <a:p>
            <a:pPr marL="0" lvl="0" indent="0" algn="l">
              <a:lnSpc>
                <a:spcPts val="7540"/>
              </a:lnSpc>
              <a:spcBef>
                <a:spcPct val="0"/>
              </a:spcBef>
            </a:pPr>
            <a:r>
              <a:rPr lang="en-US" sz="5400" u="none" strike="noStrike" dirty="0">
                <a:solidFill>
                  <a:srgbClr val="134E1A"/>
                </a:solidFill>
                <a:latin typeface="Akzidenz-Grotesk Heavy"/>
                <a:ea typeface="Akzidenz-Grotesk Heavy"/>
                <a:cs typeface="Akzidenz-Grotesk Heavy"/>
                <a:sym typeface="Akzidenz-Grotesk Heavy"/>
              </a:rPr>
              <a:t>Part 3 - Country-Level Detail</a:t>
            </a:r>
          </a:p>
        </p:txBody>
      </p:sp>
      <p:sp>
        <p:nvSpPr>
          <p:cNvPr id="30" name="TextBox 30">
            <a:extLst>
              <a:ext uri="{FF2B5EF4-FFF2-40B4-BE49-F238E27FC236}">
                <a16:creationId xmlns:a16="http://schemas.microsoft.com/office/drawing/2014/main" id="{D199582A-A382-E948-77F1-4D2F50EE1F40}"/>
              </a:ext>
            </a:extLst>
          </p:cNvPr>
          <p:cNvSpPr txBox="1"/>
          <p:nvPr/>
        </p:nvSpPr>
        <p:spPr>
          <a:xfrm>
            <a:off x="1028700" y="3541892"/>
            <a:ext cx="8877300" cy="2837828"/>
          </a:xfrm>
          <a:prstGeom prst="rect">
            <a:avLst/>
          </a:prstGeom>
        </p:spPr>
        <p:txBody>
          <a:bodyPr wrap="square" lIns="0" tIns="0" rIns="0" bIns="0" rtlCol="0" anchor="t">
            <a:spAutoFit/>
          </a:bodyPr>
          <a:lstStyle/>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Which countries are seeing deforestation to the largest degree? We can answer this question in two ways. First, we can look at the absolute square kilometer decrease in forest area from 1990 to 2016. The following 5 countries had the largest decrease in forest area over the time period under consideration: Brazil, Indonesia, Myanmar, Nigeria and Tanzania</a:t>
            </a:r>
          </a:p>
        </p:txBody>
      </p:sp>
      <p:sp>
        <p:nvSpPr>
          <p:cNvPr id="43" name="TextBox 43">
            <a:extLst>
              <a:ext uri="{FF2B5EF4-FFF2-40B4-BE49-F238E27FC236}">
                <a16:creationId xmlns:a16="http://schemas.microsoft.com/office/drawing/2014/main" id="{FD34D968-AA51-9775-9E78-AF03C64F8680}"/>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380A9CEF-4F61-252F-BD2E-8B4B03E59097}"/>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54C11652-10F6-57FB-0C71-B518EC82D51D}"/>
              </a:ext>
            </a:extLst>
          </p:cNvPr>
          <p:cNvPicPr>
            <a:picLocks noChangeAspect="1"/>
          </p:cNvPicPr>
          <p:nvPr/>
        </p:nvPicPr>
        <p:blipFill>
          <a:blip r:embed="rId4"/>
          <a:stretch>
            <a:fillRect/>
          </a:stretch>
        </p:blipFill>
        <p:spPr>
          <a:xfrm>
            <a:off x="11087100" y="4960806"/>
            <a:ext cx="6172200" cy="3054820"/>
          </a:xfrm>
          <a:prstGeom prst="rect">
            <a:avLst/>
          </a:prstGeom>
        </p:spPr>
      </p:pic>
    </p:spTree>
    <p:extLst>
      <p:ext uri="{BB962C8B-B14F-4D97-AF65-F5344CB8AC3E}">
        <p14:creationId xmlns:p14="http://schemas.microsoft.com/office/powerpoint/2010/main" val="96508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1C30F-CD35-FF45-0BD0-8EA344ADFDE5}"/>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B818A0E7-F208-E009-9708-034A58517C0E}"/>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F596B974-6FA2-5EDC-3BA4-47D96CA20D58}"/>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E3894714-0210-4F26-14FE-010646BA08E1}"/>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a:extLst>
              <a:ext uri="{FF2B5EF4-FFF2-40B4-BE49-F238E27FC236}">
                <a16:creationId xmlns:a16="http://schemas.microsoft.com/office/drawing/2014/main" id="{247B12C9-BDE7-A288-01FE-FCCF0C3AC1A8}"/>
              </a:ext>
            </a:extLst>
          </p:cNvPr>
          <p:cNvSpPr txBox="1"/>
          <p:nvPr/>
        </p:nvSpPr>
        <p:spPr>
          <a:xfrm>
            <a:off x="1028700" y="1083174"/>
            <a:ext cx="8115300" cy="1923604"/>
          </a:xfrm>
          <a:prstGeom prst="rect">
            <a:avLst/>
          </a:prstGeom>
        </p:spPr>
        <p:txBody>
          <a:bodyPr lIns="0" tIns="0" rIns="0" bIns="0" rtlCol="0" anchor="t">
            <a:spAutoFit/>
          </a:bodyPr>
          <a:lstStyle/>
          <a:p>
            <a:pPr marL="0" lvl="0" indent="0" algn="l">
              <a:lnSpc>
                <a:spcPts val="7540"/>
              </a:lnSpc>
              <a:spcBef>
                <a:spcPct val="0"/>
              </a:spcBef>
            </a:pPr>
            <a:r>
              <a:rPr lang="en-US" sz="5400" u="none" strike="noStrike" dirty="0">
                <a:solidFill>
                  <a:srgbClr val="134E1A"/>
                </a:solidFill>
                <a:latin typeface="Akzidenz-Grotesk Heavy"/>
                <a:ea typeface="Akzidenz-Grotesk Heavy"/>
                <a:cs typeface="Akzidenz-Grotesk Heavy"/>
                <a:sym typeface="Akzidenz-Grotesk Heavy"/>
              </a:rPr>
              <a:t>Part 3 - Country-Level Detail</a:t>
            </a:r>
          </a:p>
        </p:txBody>
      </p:sp>
      <p:sp>
        <p:nvSpPr>
          <p:cNvPr id="30" name="TextBox 30">
            <a:extLst>
              <a:ext uri="{FF2B5EF4-FFF2-40B4-BE49-F238E27FC236}">
                <a16:creationId xmlns:a16="http://schemas.microsoft.com/office/drawing/2014/main" id="{A8432FAA-1188-C8F8-1234-B950E357C764}"/>
              </a:ext>
            </a:extLst>
          </p:cNvPr>
          <p:cNvSpPr txBox="1"/>
          <p:nvPr/>
        </p:nvSpPr>
        <p:spPr>
          <a:xfrm>
            <a:off x="1028700" y="3541892"/>
            <a:ext cx="8877300" cy="4479303"/>
          </a:xfrm>
          <a:prstGeom prst="rect">
            <a:avLst/>
          </a:prstGeom>
        </p:spPr>
        <p:txBody>
          <a:bodyPr wrap="square" lIns="0" tIns="0" rIns="0" bIns="0" rtlCol="0" anchor="t">
            <a:spAutoFit/>
          </a:bodyPr>
          <a:lstStyle/>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The second way to consider which countries are of concern is to analyze the data by percent decrease. Top 5 Percent Decrease in Forest Area by Country, 1990 &amp; 2016: Togo, Nigeria, Uganda, Mauritania and Honduras</a:t>
            </a:r>
          </a:p>
          <a:p>
            <a:pPr marL="0" lvl="0" indent="0" algn="just">
              <a:lnSpc>
                <a:spcPts val="3220"/>
              </a:lnSpc>
              <a:spcBef>
                <a:spcPct val="0"/>
              </a:spcBef>
            </a:pPr>
            <a:endParaRPr lang="en-US" sz="2300" b="1" dirty="0">
              <a:solidFill>
                <a:srgbClr val="322A2A"/>
              </a:solidFill>
              <a:latin typeface="Aileron Ultra-Bold"/>
              <a:ea typeface="Aileron Ultra-Bold"/>
              <a:cs typeface="Aileron Ultra-Bold"/>
              <a:sym typeface="Aileron Ultra-Bold"/>
            </a:endParaRPr>
          </a:p>
          <a:p>
            <a:pPr marL="0" lvl="0" indent="0" algn="just">
              <a:lnSpc>
                <a:spcPts val="3220"/>
              </a:lnSpc>
              <a:spcBef>
                <a:spcPct val="0"/>
              </a:spcBef>
            </a:pPr>
            <a:r>
              <a:rPr lang="en-US" sz="2300" b="1" u="none" strike="noStrike" dirty="0">
                <a:solidFill>
                  <a:srgbClr val="322A2A"/>
                </a:solidFill>
                <a:latin typeface="Aileron Ultra-Bold"/>
                <a:ea typeface="Aileron Ultra-Bold"/>
                <a:cs typeface="Aileron Ultra-Bold"/>
                <a:sym typeface="Aileron Ultra-Bold"/>
              </a:rPr>
              <a:t>From the above analysis, we see that Nigeria is the only country that ranks in the top 5 both in terms of absolute square kilometer decrease in forest as well as percent decrease in forest area from 1990 to 2016. Therefore, this country has a significant opportunity ahead to stop the decline and hopefully spearhead remedial efforts.</a:t>
            </a:r>
          </a:p>
        </p:txBody>
      </p:sp>
      <p:sp>
        <p:nvSpPr>
          <p:cNvPr id="43" name="TextBox 43">
            <a:extLst>
              <a:ext uri="{FF2B5EF4-FFF2-40B4-BE49-F238E27FC236}">
                <a16:creationId xmlns:a16="http://schemas.microsoft.com/office/drawing/2014/main" id="{B309DA52-B123-B7C7-423A-3BA1ADF6A924}"/>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D1F5B5F1-C2DA-0BB5-5ABC-D86754EFDCF7}"/>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604B39B-8C18-D27B-FC86-717876A6AA8C}"/>
              </a:ext>
            </a:extLst>
          </p:cNvPr>
          <p:cNvPicPr>
            <a:picLocks noChangeAspect="1"/>
          </p:cNvPicPr>
          <p:nvPr/>
        </p:nvPicPr>
        <p:blipFill>
          <a:blip r:embed="rId4"/>
          <a:stretch>
            <a:fillRect/>
          </a:stretch>
        </p:blipFill>
        <p:spPr>
          <a:xfrm>
            <a:off x="11125200" y="4300011"/>
            <a:ext cx="6362700" cy="2963063"/>
          </a:xfrm>
          <a:prstGeom prst="rect">
            <a:avLst/>
          </a:prstGeom>
        </p:spPr>
      </p:pic>
    </p:spTree>
    <p:extLst>
      <p:ext uri="{BB962C8B-B14F-4D97-AF65-F5344CB8AC3E}">
        <p14:creationId xmlns:p14="http://schemas.microsoft.com/office/powerpoint/2010/main" val="47302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7ED91-7E97-EB3F-B126-5744F98D6AEE}"/>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A063154D-7FD7-7161-D06E-2DBB2979A392}"/>
              </a:ext>
            </a:extLst>
          </p:cNvPr>
          <p:cNvGrpSpPr/>
          <p:nvPr/>
        </p:nvGrpSpPr>
        <p:grpSpPr>
          <a:xfrm>
            <a:off x="0" y="9041308"/>
            <a:ext cx="18288000" cy="1245692"/>
            <a:chOff x="0" y="-57150"/>
            <a:chExt cx="4816593" cy="328083"/>
          </a:xfrm>
        </p:grpSpPr>
        <p:sp>
          <p:nvSpPr>
            <p:cNvPr id="9" name="Freeform 9">
              <a:extLst>
                <a:ext uri="{FF2B5EF4-FFF2-40B4-BE49-F238E27FC236}">
                  <a16:creationId xmlns:a16="http://schemas.microsoft.com/office/drawing/2014/main" id="{720989AD-1074-B410-6006-36732BDE0F3C}"/>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D9DFCE"/>
            </a:solidFill>
          </p:spPr>
          <p:txBody>
            <a:bodyPr/>
            <a:lstStyle/>
            <a:p>
              <a:endParaRPr lang="en-US"/>
            </a:p>
          </p:txBody>
        </p:sp>
        <p:sp>
          <p:nvSpPr>
            <p:cNvPr id="10" name="TextBox 10">
              <a:extLst>
                <a:ext uri="{FF2B5EF4-FFF2-40B4-BE49-F238E27FC236}">
                  <a16:creationId xmlns:a16="http://schemas.microsoft.com/office/drawing/2014/main" id="{F378C445-E8EA-E512-1441-69D0CDB0317C}"/>
                </a:ext>
              </a:extLst>
            </p:cNvPr>
            <p:cNvSpPr txBox="1"/>
            <p:nvPr/>
          </p:nvSpPr>
          <p:spPr>
            <a:xfrm>
              <a:off x="0" y="-57150"/>
              <a:ext cx="4816593" cy="328083"/>
            </a:xfrm>
            <a:prstGeom prst="rect">
              <a:avLst/>
            </a:prstGeom>
          </p:spPr>
          <p:txBody>
            <a:bodyPr lIns="50800" tIns="50800" rIns="50800" bIns="50800" rtlCol="0" anchor="ctr"/>
            <a:lstStyle/>
            <a:p>
              <a:pPr algn="ctr">
                <a:lnSpc>
                  <a:spcPts val="3500"/>
                </a:lnSpc>
              </a:pPr>
              <a:endParaRPr/>
            </a:p>
          </p:txBody>
        </p:sp>
      </p:grpSp>
      <p:sp>
        <p:nvSpPr>
          <p:cNvPr id="29" name="TextBox 29">
            <a:extLst>
              <a:ext uri="{FF2B5EF4-FFF2-40B4-BE49-F238E27FC236}">
                <a16:creationId xmlns:a16="http://schemas.microsoft.com/office/drawing/2014/main" id="{54D2E280-CFEF-5B74-4396-AF20B4AFC302}"/>
              </a:ext>
            </a:extLst>
          </p:cNvPr>
          <p:cNvSpPr txBox="1"/>
          <p:nvPr/>
        </p:nvSpPr>
        <p:spPr>
          <a:xfrm>
            <a:off x="1028700" y="1083174"/>
            <a:ext cx="8115300" cy="930896"/>
          </a:xfrm>
          <a:prstGeom prst="rect">
            <a:avLst/>
          </a:prstGeom>
        </p:spPr>
        <p:txBody>
          <a:bodyPr lIns="0" tIns="0" rIns="0" bIns="0" rtlCol="0" anchor="t">
            <a:spAutoFit/>
          </a:bodyPr>
          <a:lstStyle/>
          <a:p>
            <a:pPr marL="0" lvl="0" indent="0" algn="l">
              <a:lnSpc>
                <a:spcPts val="7540"/>
              </a:lnSpc>
              <a:spcBef>
                <a:spcPct val="0"/>
              </a:spcBef>
            </a:pPr>
            <a:r>
              <a:rPr lang="en-US" sz="5400" dirty="0">
                <a:solidFill>
                  <a:srgbClr val="134E1A"/>
                </a:solidFill>
                <a:latin typeface="Akzidenz-Grotesk Heavy"/>
                <a:ea typeface="Akzidenz-Grotesk Heavy"/>
                <a:cs typeface="Akzidenz-Grotesk Heavy"/>
                <a:sym typeface="Akzidenz-Grotesk Heavy"/>
              </a:rPr>
              <a:t>Dashboard</a:t>
            </a:r>
            <a:endParaRPr lang="en-US" sz="5400" u="none" strike="noStrike" dirty="0">
              <a:solidFill>
                <a:srgbClr val="134E1A"/>
              </a:solidFill>
              <a:latin typeface="Akzidenz-Grotesk Heavy"/>
              <a:ea typeface="Akzidenz-Grotesk Heavy"/>
              <a:cs typeface="Akzidenz-Grotesk Heavy"/>
              <a:sym typeface="Akzidenz-Grotesk Heavy"/>
            </a:endParaRPr>
          </a:p>
        </p:txBody>
      </p:sp>
      <p:sp>
        <p:nvSpPr>
          <p:cNvPr id="43" name="TextBox 43">
            <a:extLst>
              <a:ext uri="{FF2B5EF4-FFF2-40B4-BE49-F238E27FC236}">
                <a16:creationId xmlns:a16="http://schemas.microsoft.com/office/drawing/2014/main" id="{08AA67F5-A999-CEA2-F5E1-4F854B083F6B}"/>
              </a:ext>
            </a:extLst>
          </p:cNvPr>
          <p:cNvSpPr txBox="1"/>
          <p:nvPr/>
        </p:nvSpPr>
        <p:spPr>
          <a:xfrm>
            <a:off x="15282017" y="4547942"/>
            <a:ext cx="1015378" cy="1103247"/>
          </a:xfrm>
          <a:prstGeom prst="rect">
            <a:avLst/>
          </a:prstGeom>
        </p:spPr>
        <p:txBody>
          <a:bodyPr lIns="50800" tIns="50800" rIns="50800" bIns="50800" rtlCol="0" anchor="ctr"/>
          <a:lstStyle/>
          <a:p>
            <a:pPr algn="ctr">
              <a:lnSpc>
                <a:spcPts val="3500"/>
              </a:lnSpc>
            </a:pPr>
            <a:endParaRPr dirty="0"/>
          </a:p>
        </p:txBody>
      </p:sp>
      <p:sp>
        <p:nvSpPr>
          <p:cNvPr id="47" name="Freeform 47">
            <a:extLst>
              <a:ext uri="{FF2B5EF4-FFF2-40B4-BE49-F238E27FC236}">
                <a16:creationId xmlns:a16="http://schemas.microsoft.com/office/drawing/2014/main" id="{6185FC66-7480-14E7-01BD-540FE2792EC7}"/>
              </a:ext>
            </a:extLst>
          </p:cNvPr>
          <p:cNvSpPr/>
          <p:nvPr/>
        </p:nvSpPr>
        <p:spPr>
          <a:xfrm>
            <a:off x="15164858" y="1060490"/>
            <a:ext cx="2061808" cy="307397"/>
          </a:xfrm>
          <a:custGeom>
            <a:avLst/>
            <a:gdLst/>
            <a:ahLst/>
            <a:cxnLst/>
            <a:rect l="l" t="t" r="r" b="b"/>
            <a:pathLst>
              <a:path w="2061808" h="307397">
                <a:moveTo>
                  <a:pt x="0" y="0"/>
                </a:moveTo>
                <a:lnTo>
                  <a:pt x="2061808" y="0"/>
                </a:lnTo>
                <a:lnTo>
                  <a:pt x="2061808" y="307397"/>
                </a:lnTo>
                <a:lnTo>
                  <a:pt x="0" y="30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5">
            <a:extLst>
              <a:ext uri="{FF2B5EF4-FFF2-40B4-BE49-F238E27FC236}">
                <a16:creationId xmlns:a16="http://schemas.microsoft.com/office/drawing/2014/main" id="{5BFC2D8D-F124-83FF-1D55-15B95A4E65FB}"/>
              </a:ext>
            </a:extLst>
          </p:cNvPr>
          <p:cNvPicPr>
            <a:picLocks noChangeAspect="1"/>
          </p:cNvPicPr>
          <p:nvPr/>
        </p:nvPicPr>
        <p:blipFill>
          <a:blip r:embed="rId4"/>
          <a:stretch>
            <a:fillRect/>
          </a:stretch>
        </p:blipFill>
        <p:spPr>
          <a:xfrm>
            <a:off x="1990605" y="2014070"/>
            <a:ext cx="14306790" cy="7027238"/>
          </a:xfrm>
          <a:prstGeom prst="rect">
            <a:avLst/>
          </a:prstGeom>
        </p:spPr>
      </p:pic>
    </p:spTree>
    <p:extLst>
      <p:ext uri="{BB962C8B-B14F-4D97-AF65-F5344CB8AC3E}">
        <p14:creationId xmlns:p14="http://schemas.microsoft.com/office/powerpoint/2010/main" val="2797751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642</Words>
  <Application>Microsoft Office PowerPoint</Application>
  <PresentationFormat>Custom</PresentationFormat>
  <Paragraphs>43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Akzidenz-Grotesk Heavy</vt:lpstr>
      <vt:lpstr>Aileron Ultra-Bold</vt:lpstr>
      <vt:lpstr>Calibri</vt:lpstr>
      <vt:lpstr>Wingdings</vt:lpstr>
      <vt:lpstr>Aileron Heavy</vt:lpstr>
      <vt:lpstr>Arial</vt:lpstr>
      <vt:lpstr>Agrandir Narrow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Beige Aesthetic Leaf and Blob Project Presentation</dc:title>
  <dc:creator>Esraa</dc:creator>
  <cp:lastModifiedBy>esraa gamal</cp:lastModifiedBy>
  <cp:revision>5</cp:revision>
  <dcterms:created xsi:type="dcterms:W3CDTF">2006-08-16T00:00:00Z</dcterms:created>
  <dcterms:modified xsi:type="dcterms:W3CDTF">2025-02-02T17:39:00Z</dcterms:modified>
  <dc:identifier>DAGd6hnaXco</dc:identifier>
</cp:coreProperties>
</file>